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6"/>
  </p:notesMasterIdLst>
  <p:sldIdLst>
    <p:sldId id="433" r:id="rId2"/>
    <p:sldId id="432" r:id="rId3"/>
    <p:sldId id="427" r:id="rId4"/>
    <p:sldId id="401" r:id="rId5"/>
    <p:sldId id="402" r:id="rId6"/>
    <p:sldId id="403" r:id="rId7"/>
    <p:sldId id="404" r:id="rId8"/>
    <p:sldId id="405" r:id="rId9"/>
    <p:sldId id="406" r:id="rId10"/>
    <p:sldId id="408" r:id="rId11"/>
    <p:sldId id="330" r:id="rId12"/>
    <p:sldId id="437" r:id="rId13"/>
    <p:sldId id="409" r:id="rId14"/>
    <p:sldId id="407" r:id="rId15"/>
    <p:sldId id="410" r:id="rId16"/>
    <p:sldId id="411" r:id="rId17"/>
    <p:sldId id="428" r:id="rId18"/>
    <p:sldId id="412" r:id="rId19"/>
    <p:sldId id="332" r:id="rId20"/>
    <p:sldId id="414" r:id="rId21"/>
    <p:sldId id="413" r:id="rId22"/>
    <p:sldId id="415" r:id="rId23"/>
    <p:sldId id="346" r:id="rId24"/>
    <p:sldId id="326" r:id="rId25"/>
    <p:sldId id="416" r:id="rId26"/>
    <p:sldId id="417" r:id="rId27"/>
    <p:sldId id="429" r:id="rId28"/>
    <p:sldId id="418" r:id="rId29"/>
    <p:sldId id="347" r:id="rId30"/>
    <p:sldId id="352" r:id="rId31"/>
    <p:sldId id="353" r:id="rId32"/>
    <p:sldId id="419" r:id="rId33"/>
    <p:sldId id="359" r:id="rId34"/>
    <p:sldId id="420" r:id="rId35"/>
    <p:sldId id="421" r:id="rId36"/>
    <p:sldId id="422" r:id="rId37"/>
    <p:sldId id="351" r:id="rId38"/>
    <p:sldId id="430" r:id="rId39"/>
    <p:sldId id="372" r:id="rId40"/>
    <p:sldId id="424" r:id="rId41"/>
    <p:sldId id="431" r:id="rId42"/>
    <p:sldId id="377" r:id="rId43"/>
    <p:sldId id="378" r:id="rId44"/>
    <p:sldId id="400" r:id="rId45"/>
    <p:sldId id="363" r:id="rId46"/>
    <p:sldId id="364" r:id="rId47"/>
    <p:sldId id="425" r:id="rId48"/>
    <p:sldId id="365" r:id="rId49"/>
    <p:sldId id="426" r:id="rId50"/>
    <p:sldId id="366" r:id="rId51"/>
    <p:sldId id="323" r:id="rId52"/>
    <p:sldId id="384" r:id="rId53"/>
    <p:sldId id="387" r:id="rId54"/>
    <p:sldId id="388" r:id="rId55"/>
  </p:sldIdLst>
  <p:sldSz cx="9144000" cy="6858000" type="screen4x3"/>
  <p:notesSz cx="6858000" cy="9144000"/>
  <p:defaultTextStyle>
    <a:defPPr>
      <a:defRPr lang="zh-TW"/>
    </a:defPPr>
    <a:lvl1pPr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1pPr>
    <a:lvl2pPr marL="457200"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2pPr>
    <a:lvl3pPr marL="914400"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3pPr>
    <a:lvl4pPr marL="1371600"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4pPr>
    <a:lvl5pPr marL="1828800" algn="l" rtl="0" eaLnBrk="0" fontAlgn="base" hangingPunct="0">
      <a:spcBef>
        <a:spcPct val="0"/>
      </a:spcBef>
      <a:spcAft>
        <a:spcPct val="0"/>
      </a:spcAft>
      <a:defRPr sz="2200" b="1" kern="1200">
        <a:solidFill>
          <a:schemeClr val="bg1"/>
        </a:solidFill>
        <a:latin typeface="Arial-BoldMT" charset="0"/>
        <a:ea typeface="新細明體" panose="02020500000000000000" pitchFamily="18" charset="-120"/>
        <a:cs typeface="+mn-cs"/>
      </a:defRPr>
    </a:lvl5pPr>
    <a:lvl6pPr marL="2286000" algn="l" defTabSz="914400" rtl="0" eaLnBrk="1" latinLnBrk="0" hangingPunct="1">
      <a:defRPr sz="2200" b="1" kern="1200">
        <a:solidFill>
          <a:schemeClr val="bg1"/>
        </a:solidFill>
        <a:latin typeface="Arial-BoldMT" charset="0"/>
        <a:ea typeface="新細明體" panose="02020500000000000000" pitchFamily="18" charset="-120"/>
        <a:cs typeface="+mn-cs"/>
      </a:defRPr>
    </a:lvl6pPr>
    <a:lvl7pPr marL="2743200" algn="l" defTabSz="914400" rtl="0" eaLnBrk="1" latinLnBrk="0" hangingPunct="1">
      <a:defRPr sz="2200" b="1" kern="1200">
        <a:solidFill>
          <a:schemeClr val="bg1"/>
        </a:solidFill>
        <a:latin typeface="Arial-BoldMT" charset="0"/>
        <a:ea typeface="新細明體" panose="02020500000000000000" pitchFamily="18" charset="-120"/>
        <a:cs typeface="+mn-cs"/>
      </a:defRPr>
    </a:lvl7pPr>
    <a:lvl8pPr marL="3200400" algn="l" defTabSz="914400" rtl="0" eaLnBrk="1" latinLnBrk="0" hangingPunct="1">
      <a:defRPr sz="2200" b="1" kern="1200">
        <a:solidFill>
          <a:schemeClr val="bg1"/>
        </a:solidFill>
        <a:latin typeface="Arial-BoldMT" charset="0"/>
        <a:ea typeface="新細明體" panose="02020500000000000000" pitchFamily="18" charset="-120"/>
        <a:cs typeface="+mn-cs"/>
      </a:defRPr>
    </a:lvl8pPr>
    <a:lvl9pPr marL="3657600" algn="l" defTabSz="914400" rtl="0" eaLnBrk="1" latinLnBrk="0" hangingPunct="1">
      <a:defRPr sz="2200" b="1" kern="1200">
        <a:solidFill>
          <a:schemeClr val="bg1"/>
        </a:solidFill>
        <a:latin typeface="Arial-BoldMT"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7" autoAdjust="0"/>
  </p:normalViewPr>
  <p:slideViewPr>
    <p:cSldViewPr>
      <p:cViewPr varScale="1">
        <p:scale>
          <a:sx n="110" d="100"/>
          <a:sy n="110" d="100"/>
        </p:scale>
        <p:origin x="222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4" d="100"/>
          <a:sy n="44" d="100"/>
        </p:scale>
        <p:origin x="-1454"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7916838-A165-AE5E-250D-FAC2389CCB2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Aft>
                <a:spcPct val="0"/>
              </a:spcAft>
              <a:buClrTx/>
              <a:buSzTx/>
              <a:buFontTx/>
              <a:buNone/>
              <a:defRPr kumimoji="1" sz="1200" b="0">
                <a:solidFill>
                  <a:schemeClr val="tx1"/>
                </a:solidFill>
                <a:latin typeface="Times New Roman" pitchFamily="18" charset="0"/>
              </a:defRPr>
            </a:lvl1pPr>
          </a:lstStyle>
          <a:p>
            <a:pPr>
              <a:defRPr/>
            </a:pPr>
            <a:endParaRPr lang="en-US" altLang="zh-TW"/>
          </a:p>
        </p:txBody>
      </p:sp>
      <p:sp>
        <p:nvSpPr>
          <p:cNvPr id="23555" name="Rectangle 3">
            <a:extLst>
              <a:ext uri="{FF2B5EF4-FFF2-40B4-BE49-F238E27FC236}">
                <a16:creationId xmlns:a16="http://schemas.microsoft.com/office/drawing/2014/main" id="{9EB47708-4F5E-3CD4-DE7B-AF256A8A2460}"/>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Aft>
                <a:spcPct val="0"/>
              </a:spcAft>
              <a:buClrTx/>
              <a:buSzTx/>
              <a:buFontTx/>
              <a:buNone/>
              <a:defRPr kumimoji="1" sz="1200" b="0">
                <a:solidFill>
                  <a:schemeClr val="tx1"/>
                </a:solidFill>
                <a:latin typeface="Times New Roman" pitchFamily="18" charset="0"/>
              </a:defRPr>
            </a:lvl1pPr>
          </a:lstStyle>
          <a:p>
            <a:pPr>
              <a:defRPr/>
            </a:pPr>
            <a:endParaRPr lang="en-US" altLang="zh-TW"/>
          </a:p>
        </p:txBody>
      </p:sp>
      <p:sp>
        <p:nvSpPr>
          <p:cNvPr id="3076" name="Rectangle 4">
            <a:extLst>
              <a:ext uri="{FF2B5EF4-FFF2-40B4-BE49-F238E27FC236}">
                <a16:creationId xmlns:a16="http://schemas.microsoft.com/office/drawing/2014/main" id="{9B038800-EECD-E6E0-3AF5-7431A7E39A9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id="{04FBDBD1-6F27-A229-5115-50F70F3129F0}"/>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23558" name="Rectangle 6">
            <a:extLst>
              <a:ext uri="{FF2B5EF4-FFF2-40B4-BE49-F238E27FC236}">
                <a16:creationId xmlns:a16="http://schemas.microsoft.com/office/drawing/2014/main" id="{2063C3BB-04FD-CA7D-D7B3-D3FF810692D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Aft>
                <a:spcPct val="0"/>
              </a:spcAft>
              <a:buClrTx/>
              <a:buSzTx/>
              <a:buFontTx/>
              <a:buNone/>
              <a:defRPr kumimoji="1" sz="1200" b="0">
                <a:solidFill>
                  <a:schemeClr val="tx1"/>
                </a:solidFill>
                <a:latin typeface="Times New Roman" pitchFamily="18" charset="0"/>
              </a:defRPr>
            </a:lvl1pPr>
          </a:lstStyle>
          <a:p>
            <a:pPr>
              <a:defRPr/>
            </a:pPr>
            <a:endParaRPr lang="en-US" altLang="zh-TW"/>
          </a:p>
        </p:txBody>
      </p:sp>
      <p:sp>
        <p:nvSpPr>
          <p:cNvPr id="23559" name="Rectangle 7">
            <a:extLst>
              <a:ext uri="{FF2B5EF4-FFF2-40B4-BE49-F238E27FC236}">
                <a16:creationId xmlns:a16="http://schemas.microsoft.com/office/drawing/2014/main" id="{EE6C3CD2-1B8A-0E94-7CE7-07B2AF97DCE2}"/>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a:solidFill>
                  <a:schemeClr val="tx1"/>
                </a:solidFill>
                <a:latin typeface="Times New Roman" panose="02020603050405020304" pitchFamily="18" charset="0"/>
              </a:defRPr>
            </a:lvl1pPr>
          </a:lstStyle>
          <a:p>
            <a:pPr>
              <a:defRPr/>
            </a:pPr>
            <a:fld id="{46521E6F-6729-C541-B1A4-9A2D96C5B9B9}"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16D3B816-8683-2C4D-9B4C-886AF8DCD41E}"/>
              </a:ext>
            </a:extLst>
          </p:cNvPr>
          <p:cNvGraphicFramePr>
            <a:graphicFrameLocks noChangeAspect="1"/>
          </p:cNvGraphicFramePr>
          <p:nvPr/>
        </p:nvGraphicFramePr>
        <p:xfrm>
          <a:off x="0" y="0"/>
          <a:ext cx="9144000" cy="690563"/>
        </p:xfrm>
        <a:graphic>
          <a:graphicData uri="http://schemas.openxmlformats.org/presentationml/2006/ole">
            <mc:AlternateContent xmlns:mc="http://schemas.openxmlformats.org/markup-compatibility/2006">
              <mc:Choice xmlns:v="urn:schemas-microsoft-com:vml" Requires="v">
                <p:oleObj name="點陣圖影像" r:id="rId2" imgW="7645400" imgH="577850" progId="Paint.Picture">
                  <p:embed/>
                </p:oleObj>
              </mc:Choice>
              <mc:Fallback>
                <p:oleObj name="點陣圖影像" r:id="rId2" imgW="7645400" imgH="577850" progId="Paint.Picture">
                  <p:embed/>
                  <p:pic>
                    <p:nvPicPr>
                      <p:cNvPr id="2050" name="Object 2">
                        <a:extLst>
                          <a:ext uri="{FF2B5EF4-FFF2-40B4-BE49-F238E27FC236}">
                            <a16:creationId xmlns:a16="http://schemas.microsoft.com/office/drawing/2014/main" id="{A7DE49E0-3462-CC97-C92D-92F7D26A8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Picture 5" descr="ERPlogo2">
            <a:extLst>
              <a:ext uri="{FF2B5EF4-FFF2-40B4-BE49-F238E27FC236}">
                <a16:creationId xmlns:a16="http://schemas.microsoft.com/office/drawing/2014/main" id="{46152621-5C64-C2B7-5B83-738D0DF08B6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3038" y="173038"/>
            <a:ext cx="512762"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6">
            <a:extLst>
              <a:ext uri="{FF2B5EF4-FFF2-40B4-BE49-F238E27FC236}">
                <a16:creationId xmlns:a16="http://schemas.microsoft.com/office/drawing/2014/main" id="{D5B99D07-0980-AA1D-546D-17F7526848AA}"/>
              </a:ext>
            </a:extLst>
          </p:cNvPr>
          <p:cNvSpPr txBox="1">
            <a:spLocks noChangeArrowheads="1"/>
          </p:cNvSpPr>
          <p:nvPr userDrawn="1"/>
        </p:nvSpPr>
        <p:spPr bwMode="auto">
          <a:xfrm>
            <a:off x="5105400" y="136525"/>
            <a:ext cx="4419600" cy="244475"/>
          </a:xfrm>
          <a:prstGeom prst="rect">
            <a:avLst/>
          </a:prstGeom>
          <a:noFill/>
          <a:ln>
            <a:noFill/>
          </a:ln>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defRPr/>
            </a:pPr>
            <a:r>
              <a:rPr kumimoji="1" lang="en-US" altLang="zh-TW" sz="1000" b="0">
                <a:solidFill>
                  <a:srgbClr val="009999"/>
                </a:solidFill>
                <a:latin typeface="Times New Roman" panose="02020603050405020304" pitchFamily="18" charset="0"/>
              </a:rPr>
              <a:t>Introduction of ERP and It’s Implementation Issues - Distribution</a:t>
            </a:r>
          </a:p>
        </p:txBody>
      </p:sp>
      <p:pic>
        <p:nvPicPr>
          <p:cNvPr id="5" name="Picture 7">
            <a:extLst>
              <a:ext uri="{FF2B5EF4-FFF2-40B4-BE49-F238E27FC236}">
                <a16:creationId xmlns:a16="http://schemas.microsoft.com/office/drawing/2014/main" id="{6A96CD90-D6FA-1599-2B15-F4856010C18C}"/>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96200" y="6248400"/>
            <a:ext cx="129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325635"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TW" altLang="en-US"/>
              <a:t>按一下以編輯母片副標題樣式</a:t>
            </a:r>
          </a:p>
        </p:txBody>
      </p:sp>
      <p:sp>
        <p:nvSpPr>
          <p:cNvPr id="325636" name="Rectangle 4"/>
          <p:cNvSpPr>
            <a:spLocks noGrp="1" noChangeArrowheads="1"/>
          </p:cNvSpPr>
          <p:nvPr>
            <p:ph type="ctrTitle"/>
          </p:nvPr>
        </p:nvSpPr>
        <p:spPr>
          <a:xfrm>
            <a:off x="685800" y="2286000"/>
            <a:ext cx="7772400" cy="1143000"/>
          </a:xfrm>
        </p:spPr>
        <p:txBody>
          <a:bodyPr/>
          <a:lstStyle>
            <a:lvl1pPr>
              <a:defRPr/>
            </a:lvl1pPr>
          </a:lstStyle>
          <a:p>
            <a:r>
              <a:rPr lang="zh-TW" altLang="en-US"/>
              <a:t>按一下以編輯母片標題樣式</a:t>
            </a:r>
          </a:p>
        </p:txBody>
      </p:sp>
    </p:spTree>
    <p:extLst>
      <p:ext uri="{BB962C8B-B14F-4D97-AF65-F5344CB8AC3E}">
        <p14:creationId xmlns:p14="http://schemas.microsoft.com/office/powerpoint/2010/main" val="3782674200"/>
      </p:ext>
    </p:extLst>
  </p:cSld>
  <p:clrMapOvr>
    <a:masterClrMapping/>
  </p:clrMapOvr>
  <p:transition spd="med">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36932879"/>
      </p:ext>
    </p:extLst>
  </p:cSld>
  <p:clrMapOvr>
    <a:masterClrMapping/>
  </p:clrMapOvr>
  <p:transition spd="med">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0638" y="0"/>
            <a:ext cx="2046287" cy="5216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228600" y="0"/>
            <a:ext cx="5989638" cy="5216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82793448"/>
      </p:ext>
    </p:extLst>
  </p:cSld>
  <p:clrMapOvr>
    <a:masterClrMapping/>
  </p:clrMapOvr>
  <p:transition spd="med">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228600" y="0"/>
            <a:ext cx="6858000" cy="561975"/>
          </a:xfrm>
        </p:spPr>
        <p:txBody>
          <a:bodyPr/>
          <a:lstStyle/>
          <a:p>
            <a:r>
              <a:rPr lang="zh-TW" altLang="en-US"/>
              <a:t>按一下以編輯母片標題樣式</a:t>
            </a:r>
          </a:p>
        </p:txBody>
      </p:sp>
      <p:sp>
        <p:nvSpPr>
          <p:cNvPr id="3" name="內容版面配置區 2"/>
          <p:cNvSpPr>
            <a:spLocks noGrp="1"/>
          </p:cNvSpPr>
          <p:nvPr>
            <p:ph sz="half" idx="1"/>
          </p:nvPr>
        </p:nvSpPr>
        <p:spPr>
          <a:xfrm>
            <a:off x="492125" y="977900"/>
            <a:ext cx="3886200" cy="42386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30725" y="977900"/>
            <a:ext cx="3886200" cy="42386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637382299"/>
      </p:ext>
    </p:extLst>
  </p:cSld>
  <p:clrMapOvr>
    <a:masterClrMapping/>
  </p:clrMapOvr>
  <p:transition spd="med">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228600" y="0"/>
            <a:ext cx="6858000" cy="561975"/>
          </a:xfrm>
        </p:spPr>
        <p:txBody>
          <a:bodyPr/>
          <a:lstStyle/>
          <a:p>
            <a:r>
              <a:rPr lang="zh-TW" altLang="en-US"/>
              <a:t>按一下以編輯母片標題樣式</a:t>
            </a:r>
          </a:p>
        </p:txBody>
      </p:sp>
      <p:sp>
        <p:nvSpPr>
          <p:cNvPr id="3" name="表格版面配置區 2"/>
          <p:cNvSpPr>
            <a:spLocks noGrp="1"/>
          </p:cNvSpPr>
          <p:nvPr>
            <p:ph type="tbl" idx="1"/>
          </p:nvPr>
        </p:nvSpPr>
        <p:spPr>
          <a:xfrm>
            <a:off x="492125" y="977900"/>
            <a:ext cx="7924800" cy="4238625"/>
          </a:xfrm>
        </p:spPr>
        <p:txBody>
          <a:bodyPr/>
          <a:lstStyle/>
          <a:p>
            <a:pPr lvl="0"/>
            <a:endParaRPr lang="zh-TW" altLang="en-US" noProof="0"/>
          </a:p>
        </p:txBody>
      </p:sp>
    </p:spTree>
    <p:extLst>
      <p:ext uri="{BB962C8B-B14F-4D97-AF65-F5344CB8AC3E}">
        <p14:creationId xmlns:p14="http://schemas.microsoft.com/office/powerpoint/2010/main" val="601289879"/>
      </p:ext>
    </p:extLst>
  </p:cSld>
  <p:clrMapOvr>
    <a:masterClrMapping/>
  </p:clrMapOvr>
  <p:transition spd="med">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標題及物件在文字之上">
    <p:spTree>
      <p:nvGrpSpPr>
        <p:cNvPr id="1" name=""/>
        <p:cNvGrpSpPr/>
        <p:nvPr/>
      </p:nvGrpSpPr>
      <p:grpSpPr>
        <a:xfrm>
          <a:off x="0" y="0"/>
          <a:ext cx="0" cy="0"/>
          <a:chOff x="0" y="0"/>
          <a:chExt cx="0" cy="0"/>
        </a:xfrm>
      </p:grpSpPr>
      <p:sp>
        <p:nvSpPr>
          <p:cNvPr id="2" name="標題 1"/>
          <p:cNvSpPr>
            <a:spLocks noGrp="1"/>
          </p:cNvSpPr>
          <p:nvPr>
            <p:ph type="title"/>
          </p:nvPr>
        </p:nvSpPr>
        <p:spPr>
          <a:xfrm>
            <a:off x="228600" y="0"/>
            <a:ext cx="6858000" cy="561975"/>
          </a:xfrm>
        </p:spPr>
        <p:txBody>
          <a:bodyPr/>
          <a:lstStyle/>
          <a:p>
            <a:r>
              <a:rPr lang="zh-TW" altLang="en-US"/>
              <a:t>按一下以編輯母片標題樣式</a:t>
            </a:r>
          </a:p>
        </p:txBody>
      </p:sp>
      <p:sp>
        <p:nvSpPr>
          <p:cNvPr id="3" name="內容版面配置區 2"/>
          <p:cNvSpPr>
            <a:spLocks noGrp="1"/>
          </p:cNvSpPr>
          <p:nvPr>
            <p:ph sz="half" idx="1"/>
          </p:nvPr>
        </p:nvSpPr>
        <p:spPr>
          <a:xfrm>
            <a:off x="492125" y="977900"/>
            <a:ext cx="7924800" cy="20431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92125" y="3173413"/>
            <a:ext cx="7924800" cy="204311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789662673"/>
      </p:ext>
    </p:extLst>
  </p:cSld>
  <p:clrMapOvr>
    <a:masterClrMapping/>
  </p:clrMapOvr>
  <p:transition spd="med">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762446155"/>
      </p:ext>
    </p:extLst>
  </p:cSld>
  <p:clrMapOvr>
    <a:masterClrMapping/>
  </p:clrMapOvr>
  <p:transition spd="med">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072847752"/>
      </p:ext>
    </p:extLst>
  </p:cSld>
  <p:clrMapOvr>
    <a:masterClrMapping/>
  </p:clrMapOvr>
  <p:transition spd="med">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2125" y="977900"/>
            <a:ext cx="3886200" cy="4238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530725" y="977900"/>
            <a:ext cx="3886200" cy="4238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19691332"/>
      </p:ext>
    </p:extLst>
  </p:cSld>
  <p:clrMapOvr>
    <a:masterClrMapping/>
  </p:clrMapOvr>
  <p:transition spd="med">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14430424"/>
      </p:ext>
    </p:extLst>
  </p:cSld>
  <p:clrMapOvr>
    <a:masterClrMapping/>
  </p:clrMapOvr>
  <p:transition spd="med">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487760321"/>
      </p:ext>
    </p:extLst>
  </p:cSld>
  <p:clrMapOvr>
    <a:masterClrMapping/>
  </p:clrMapOvr>
  <p:transition spd="med">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039120"/>
      </p:ext>
    </p:extLst>
  </p:cSld>
  <p:clrMapOvr>
    <a:masterClrMapping/>
  </p:clrMapOvr>
  <p:transition spd="med">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810726929"/>
      </p:ext>
    </p:extLst>
  </p:cSld>
  <p:clrMapOvr>
    <a:masterClrMapping/>
  </p:clrMapOvr>
  <p:transition spd="med">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42086588"/>
      </p:ext>
    </p:extLst>
  </p:cSld>
  <p:clrMapOvr>
    <a:masterClrMapping/>
  </p:clrMapOvr>
  <p:transition spd="med">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a:extLst>
              <a:ext uri="{FF2B5EF4-FFF2-40B4-BE49-F238E27FC236}">
                <a16:creationId xmlns:a16="http://schemas.microsoft.com/office/drawing/2014/main" id="{7005D2D6-7284-D601-26BD-4543C4F0F899}"/>
              </a:ext>
            </a:extLst>
          </p:cNvPr>
          <p:cNvGraphicFramePr>
            <a:graphicFrameLocks noChangeAspect="1"/>
          </p:cNvGraphicFramePr>
          <p:nvPr/>
        </p:nvGraphicFramePr>
        <p:xfrm>
          <a:off x="0" y="0"/>
          <a:ext cx="9144000" cy="690563"/>
        </p:xfrm>
        <a:graphic>
          <a:graphicData uri="http://schemas.openxmlformats.org/presentationml/2006/ole">
            <mc:AlternateContent xmlns:mc="http://schemas.openxmlformats.org/markup-compatibility/2006">
              <mc:Choice xmlns:v="urn:schemas-microsoft-com:vml" Requires="v">
                <p:oleObj name="點陣圖影像" r:id="rId16" imgW="7645400" imgH="577850" progId="Paint.Picture">
                  <p:embed/>
                </p:oleObj>
              </mc:Choice>
              <mc:Fallback>
                <p:oleObj name="點陣圖影像" r:id="rId16" imgW="7645400" imgH="577850" progId="Paint.Picture">
                  <p:embed/>
                  <p:pic>
                    <p:nvPicPr>
                      <p:cNvPr id="0"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3">
            <a:extLst>
              <a:ext uri="{FF2B5EF4-FFF2-40B4-BE49-F238E27FC236}">
                <a16:creationId xmlns:a16="http://schemas.microsoft.com/office/drawing/2014/main" id="{B7615633-FD3C-7FB3-9626-87431D86AA33}"/>
              </a:ext>
            </a:extLst>
          </p:cNvPr>
          <p:cNvSpPr>
            <a:spLocks noGrp="1" noChangeArrowheads="1"/>
          </p:cNvSpPr>
          <p:nvPr>
            <p:ph type="body" idx="1"/>
          </p:nvPr>
        </p:nvSpPr>
        <p:spPr bwMode="auto">
          <a:xfrm>
            <a:off x="492125" y="977900"/>
            <a:ext cx="79248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a:t>Text (Arial 20)</a:t>
            </a:r>
          </a:p>
          <a:p>
            <a:pPr lvl="1"/>
            <a:r>
              <a:rPr lang="en-US" altLang="zh-TW"/>
              <a:t>2nd level text (Arial 18)</a:t>
            </a:r>
          </a:p>
          <a:p>
            <a:pPr lvl="2"/>
            <a:r>
              <a:rPr lang="en-US" altLang="zh-TW"/>
              <a:t>3rd level text (Arial 16)</a:t>
            </a:r>
          </a:p>
          <a:p>
            <a:pPr lvl="3"/>
            <a:r>
              <a:rPr lang="en-US" altLang="zh-TW"/>
              <a:t>4th level text (Arial 14)</a:t>
            </a:r>
          </a:p>
        </p:txBody>
      </p:sp>
      <p:sp>
        <p:nvSpPr>
          <p:cNvPr id="1028" name="Rectangle 4">
            <a:extLst>
              <a:ext uri="{FF2B5EF4-FFF2-40B4-BE49-F238E27FC236}">
                <a16:creationId xmlns:a16="http://schemas.microsoft.com/office/drawing/2014/main" id="{56122F64-B02F-E2D9-20EB-99E21856C3F6}"/>
              </a:ext>
            </a:extLst>
          </p:cNvPr>
          <p:cNvSpPr>
            <a:spLocks noGrp="1" noChangeArrowheads="1"/>
          </p:cNvSpPr>
          <p:nvPr>
            <p:ph type="title"/>
          </p:nvPr>
        </p:nvSpPr>
        <p:spPr bwMode="gray">
          <a:xfrm>
            <a:off x="228600" y="0"/>
            <a:ext cx="6858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zh-TW"/>
              <a:t>Click to edit Master title style</a:t>
            </a:r>
          </a:p>
        </p:txBody>
      </p:sp>
      <p:pic>
        <p:nvPicPr>
          <p:cNvPr id="1029" name="Picture 5">
            <a:extLst>
              <a:ext uri="{FF2B5EF4-FFF2-40B4-BE49-F238E27FC236}">
                <a16:creationId xmlns:a16="http://schemas.microsoft.com/office/drawing/2014/main" id="{CAF4F91B-43F3-5DE5-E557-840310E6F7B3}"/>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696200" y="6248400"/>
            <a:ext cx="129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 bg1="lt1" tx1="dk1" bg2="lt2" tx2="dk2" accent1="accent1" accent2="accent2" accent3="accent3" accent4="accent4" accent5="accent5" accent6="accent6" hlink="hlink" folHlink="folHlink"/>
  <p:sldLayoutIdLst>
    <p:sldLayoutId id="2147483900"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Lst>
  <p:transition spd="med">
    <p:cover/>
  </p:transition>
  <p:txStyles>
    <p:titleStyle>
      <a:lvl1pPr algn="l" rtl="0" eaLnBrk="0" fontAlgn="base" hangingPunct="0">
        <a:lnSpc>
          <a:spcPct val="85000"/>
        </a:lnSpc>
        <a:spcBef>
          <a:spcPct val="0"/>
        </a:spcBef>
        <a:spcAft>
          <a:spcPct val="0"/>
        </a:spcAft>
        <a:defRPr sz="2200" b="1">
          <a:solidFill>
            <a:schemeClr val="bg1"/>
          </a:solidFill>
          <a:latin typeface="+mj-lt"/>
          <a:ea typeface="+mj-ea"/>
          <a:cs typeface="+mj-cs"/>
        </a:defRPr>
      </a:lvl1pPr>
      <a:lvl2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2pPr>
      <a:lvl3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3pPr>
      <a:lvl4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4pPr>
      <a:lvl5pPr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5pPr>
      <a:lvl6pPr marL="4572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6pPr>
      <a:lvl7pPr marL="9144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7pPr>
      <a:lvl8pPr marL="13716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8pPr>
      <a:lvl9pPr marL="1828800" algn="l" rtl="0" eaLnBrk="0" fontAlgn="base" hangingPunct="0">
        <a:lnSpc>
          <a:spcPct val="85000"/>
        </a:lnSpc>
        <a:spcBef>
          <a:spcPct val="0"/>
        </a:spcBef>
        <a:spcAft>
          <a:spcPct val="0"/>
        </a:spcAft>
        <a:defRPr sz="2200" b="1">
          <a:solidFill>
            <a:schemeClr val="bg1"/>
          </a:solidFill>
          <a:latin typeface="Arial" pitchFamily="34" charset="0"/>
          <a:ea typeface="標楷體" pitchFamily="65" charset="-120"/>
        </a:defRPr>
      </a:lvl9pPr>
    </p:titleStyle>
    <p:bodyStyle>
      <a:lvl1pPr marL="400050" indent="-400050" algn="l" defTabSz="687388" rtl="0" eaLnBrk="0" fontAlgn="base" hangingPunct="0">
        <a:spcBef>
          <a:spcPct val="0"/>
        </a:spcBef>
        <a:spcAft>
          <a:spcPct val="50000"/>
        </a:spcAft>
        <a:buClr>
          <a:srgbClr val="273C82"/>
        </a:buClr>
        <a:buSzPct val="100000"/>
        <a:buFont typeface="Wingdings" pitchFamily="2" charset="2"/>
        <a:buChar char="Ø"/>
        <a:defRPr sz="2400" b="1">
          <a:solidFill>
            <a:srgbClr val="0000FF"/>
          </a:solidFill>
          <a:latin typeface="+mn-lt"/>
          <a:ea typeface="+mn-ea"/>
          <a:cs typeface="+mn-cs"/>
        </a:defRPr>
      </a:lvl1pPr>
      <a:lvl2pPr marL="785813" indent="-271463" algn="l" defTabSz="687388" rtl="0" eaLnBrk="0" fontAlgn="base" hangingPunct="0">
        <a:spcBef>
          <a:spcPct val="0"/>
        </a:spcBef>
        <a:spcAft>
          <a:spcPct val="50000"/>
        </a:spcAft>
        <a:buClr>
          <a:srgbClr val="273C82"/>
        </a:buClr>
        <a:buSzPct val="75000"/>
        <a:buFont typeface="Wingdings" pitchFamily="2" charset="2"/>
        <a:buChar char="n"/>
        <a:defRPr sz="2000" b="1">
          <a:solidFill>
            <a:srgbClr val="FF6600"/>
          </a:solidFill>
          <a:latin typeface="+mn-lt"/>
          <a:ea typeface="+mn-ea"/>
        </a:defRPr>
      </a:lvl2pPr>
      <a:lvl3pPr marL="1171575" indent="-271463" algn="l" defTabSz="687388" rtl="0" eaLnBrk="0" fontAlgn="base" hangingPunct="0">
        <a:spcBef>
          <a:spcPct val="0"/>
        </a:spcBef>
        <a:spcAft>
          <a:spcPct val="50000"/>
        </a:spcAft>
        <a:buClr>
          <a:srgbClr val="273C82"/>
        </a:buClr>
        <a:buSzPct val="125000"/>
        <a:buFont typeface="Wingdings" pitchFamily="2" charset="2"/>
        <a:buChar char="w"/>
        <a:defRPr sz="2400" b="1">
          <a:solidFill>
            <a:schemeClr val="tx1"/>
          </a:solidFill>
          <a:latin typeface="+mn-lt"/>
          <a:ea typeface="+mn-ea"/>
        </a:defRPr>
      </a:lvl3pPr>
      <a:lvl4pPr marL="1557338" indent="-271463" algn="l" defTabSz="687388" rtl="0" eaLnBrk="0" fontAlgn="base" hangingPunct="0">
        <a:spcBef>
          <a:spcPct val="0"/>
        </a:spcBef>
        <a:spcAft>
          <a:spcPct val="50000"/>
        </a:spcAft>
        <a:buClr>
          <a:srgbClr val="273C82"/>
        </a:buClr>
        <a:buSzPct val="75000"/>
        <a:buFont typeface="Wingdings" pitchFamily="2" charset="2"/>
        <a:buChar char="l"/>
        <a:defRPr sz="1600" b="1">
          <a:solidFill>
            <a:schemeClr val="tx1"/>
          </a:solidFill>
          <a:latin typeface="+mn-lt"/>
          <a:ea typeface="+mn-ea"/>
        </a:defRPr>
      </a:lvl4pPr>
      <a:lvl5pPr marL="20193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5pPr>
      <a:lvl6pPr marL="24765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6pPr>
      <a:lvl7pPr marL="29337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7pPr>
      <a:lvl8pPr marL="33909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8pPr>
      <a:lvl9pPr marL="3848100" indent="-271463" algn="l" defTabSz="687388" rtl="0" eaLnBrk="0" fontAlgn="base" hangingPunct="0">
        <a:spcBef>
          <a:spcPct val="0"/>
        </a:spcBef>
        <a:spcAft>
          <a:spcPct val="50000"/>
        </a:spcAft>
        <a:buClr>
          <a:srgbClr val="37368D"/>
        </a:buClr>
        <a:buSzPct val="100000"/>
        <a:buChar char="§"/>
        <a:defRPr sz="1400" b="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6559E43-4DCE-BA86-9606-ABA6637A17BD}"/>
              </a:ext>
            </a:extLst>
          </p:cNvPr>
          <p:cNvSpPr>
            <a:spLocks noGrp="1" noChangeArrowheads="1"/>
          </p:cNvSpPr>
          <p:nvPr>
            <p:ph type="title"/>
          </p:nvPr>
        </p:nvSpPr>
        <p:spPr/>
        <p:txBody>
          <a:bodyPr/>
          <a:lstStyle/>
          <a:p>
            <a:r>
              <a:rPr lang="en-US" altLang="zh-TW"/>
              <a:t>ERP </a:t>
            </a:r>
            <a:r>
              <a:rPr lang="zh-TW" altLang="en-US"/>
              <a:t>定義</a:t>
            </a:r>
          </a:p>
        </p:txBody>
      </p:sp>
      <p:sp>
        <p:nvSpPr>
          <p:cNvPr id="15363" name="Rectangle 3">
            <a:extLst>
              <a:ext uri="{FF2B5EF4-FFF2-40B4-BE49-F238E27FC236}">
                <a16:creationId xmlns:a16="http://schemas.microsoft.com/office/drawing/2014/main" id="{308EA26E-CB1F-C78F-B13D-1C90BB467437}"/>
              </a:ext>
            </a:extLst>
          </p:cNvPr>
          <p:cNvSpPr>
            <a:spLocks noGrp="1" noChangeArrowheads="1"/>
          </p:cNvSpPr>
          <p:nvPr>
            <p:ph type="body" idx="1"/>
          </p:nvPr>
        </p:nvSpPr>
        <p:spPr/>
        <p:txBody>
          <a:bodyPr/>
          <a:lstStyle/>
          <a:p>
            <a:r>
              <a:rPr lang="en-US" altLang="zh-TW" dirty="0"/>
              <a:t>1990 </a:t>
            </a:r>
            <a:r>
              <a:rPr lang="zh-TW" altLang="en-US" dirty="0"/>
              <a:t>由</a:t>
            </a:r>
            <a:r>
              <a:rPr lang="en-US" altLang="zh-TW" dirty="0"/>
              <a:t>Gartner Group </a:t>
            </a:r>
            <a:r>
              <a:rPr lang="zh-TW" altLang="en-US" dirty="0"/>
              <a:t>提出此名詞</a:t>
            </a:r>
          </a:p>
          <a:p>
            <a:r>
              <a:rPr lang="en-US" altLang="zh-TW" dirty="0"/>
              <a:t>APICS</a:t>
            </a:r>
            <a:r>
              <a:rPr lang="zh-TW" altLang="en-US" dirty="0"/>
              <a:t>於 </a:t>
            </a:r>
            <a:r>
              <a:rPr lang="en-US" altLang="zh-TW" dirty="0"/>
              <a:t>1995</a:t>
            </a:r>
            <a:r>
              <a:rPr lang="zh-TW" altLang="en-US" dirty="0"/>
              <a:t>年提出 </a:t>
            </a:r>
            <a:r>
              <a:rPr lang="en-US" altLang="zh-TW" dirty="0"/>
              <a:t>ERP</a:t>
            </a:r>
            <a:r>
              <a:rPr lang="zh-TW" altLang="en-US" dirty="0"/>
              <a:t>為</a:t>
            </a:r>
          </a:p>
          <a:p>
            <a:pPr lvl="1"/>
            <a:r>
              <a:rPr lang="zh-TW" altLang="en-US" dirty="0"/>
              <a:t>財務會計導向</a:t>
            </a:r>
            <a:r>
              <a:rPr lang="en-US" altLang="zh-TW" dirty="0"/>
              <a:t>(accounting-oriented)</a:t>
            </a:r>
            <a:r>
              <a:rPr lang="zh-TW" altLang="en-US" dirty="0"/>
              <a:t>的資訊系統</a:t>
            </a:r>
          </a:p>
          <a:p>
            <a:pPr lvl="1"/>
            <a:r>
              <a:rPr lang="zh-TW" altLang="en-US" dirty="0"/>
              <a:t>其主要的功能為將企業用來滿足顧客訂單所需的資源</a:t>
            </a:r>
          </a:p>
          <a:p>
            <a:pPr lvl="2"/>
            <a:r>
              <a:rPr lang="zh-TW" altLang="en-US" sz="1800" dirty="0">
                <a:highlight>
                  <a:srgbClr val="FFFF00"/>
                </a:highlight>
                <a:ea typeface="新細明體" panose="02020500000000000000" pitchFamily="18" charset="-120"/>
              </a:rPr>
              <a:t>採購</a:t>
            </a:r>
          </a:p>
          <a:p>
            <a:pPr lvl="2"/>
            <a:r>
              <a:rPr lang="zh-TW" altLang="en-US" sz="1800" dirty="0">
                <a:highlight>
                  <a:srgbClr val="FFFF00"/>
                </a:highlight>
                <a:ea typeface="新細明體" panose="02020500000000000000" pitchFamily="18" charset="-120"/>
              </a:rPr>
              <a:t>生產</a:t>
            </a:r>
          </a:p>
          <a:p>
            <a:pPr lvl="2"/>
            <a:r>
              <a:rPr lang="zh-TW" altLang="en-US" sz="1800" dirty="0">
                <a:highlight>
                  <a:srgbClr val="FFFF00"/>
                </a:highlight>
                <a:ea typeface="新細明體" panose="02020500000000000000" pitchFamily="18" charset="-120"/>
              </a:rPr>
              <a:t>配銷運籌</a:t>
            </a:r>
          </a:p>
          <a:p>
            <a:pPr lvl="1"/>
            <a:r>
              <a:rPr lang="zh-TW" altLang="en-US" dirty="0"/>
              <a:t>進行有效的整合與規劃，以擴大整體經營績效、降低成本。</a:t>
            </a:r>
          </a:p>
          <a:p>
            <a:endParaRPr lang="en-US" altLang="zh-TW" dirty="0"/>
          </a:p>
        </p:txBody>
      </p:sp>
    </p:spTree>
  </p:cSld>
  <p:clrMapOvr>
    <a:masterClrMapping/>
  </p:clrMapOvr>
  <p:transition spd="med">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7961D39-9381-49D7-A9C4-D7FBF32105CC}"/>
              </a:ext>
            </a:extLst>
          </p:cNvPr>
          <p:cNvSpPr>
            <a:spLocks noGrp="1" noChangeArrowheads="1"/>
          </p:cNvSpPr>
          <p:nvPr>
            <p:ph type="title"/>
          </p:nvPr>
        </p:nvSpPr>
        <p:spPr/>
        <p:txBody>
          <a:bodyPr/>
          <a:lstStyle/>
          <a:p>
            <a:r>
              <a:rPr lang="en-US" altLang="zh-TW">
                <a:solidFill>
                  <a:srgbClr val="33CC33"/>
                </a:solidFill>
              </a:rPr>
              <a:t>ERP </a:t>
            </a:r>
            <a:r>
              <a:rPr lang="zh-TW" altLang="en-US">
                <a:solidFill>
                  <a:srgbClr val="33CC33"/>
                </a:solidFill>
              </a:rPr>
              <a:t>特色</a:t>
            </a:r>
          </a:p>
        </p:txBody>
      </p:sp>
      <p:sp>
        <p:nvSpPr>
          <p:cNvPr id="16387" name="Rectangle 3">
            <a:extLst>
              <a:ext uri="{FF2B5EF4-FFF2-40B4-BE49-F238E27FC236}">
                <a16:creationId xmlns:a16="http://schemas.microsoft.com/office/drawing/2014/main" id="{7BADE18B-8C4A-3F91-121E-E7842F89D45C}"/>
              </a:ext>
            </a:extLst>
          </p:cNvPr>
          <p:cNvSpPr>
            <a:spLocks noGrp="1" noChangeArrowheads="1"/>
          </p:cNvSpPr>
          <p:nvPr>
            <p:ph type="body" idx="1"/>
          </p:nvPr>
        </p:nvSpPr>
        <p:spPr>
          <a:xfrm>
            <a:off x="914400" y="1828800"/>
            <a:ext cx="7772400" cy="4114800"/>
          </a:xfrm>
        </p:spPr>
        <p:txBody>
          <a:bodyPr/>
          <a:lstStyle/>
          <a:p>
            <a:r>
              <a:rPr lang="zh-TW" altLang="en-US"/>
              <a:t>提供即時且整合資訊</a:t>
            </a:r>
          </a:p>
          <a:p>
            <a:r>
              <a:rPr lang="zh-TW" altLang="en-US"/>
              <a:t>使日常企業流程加速進行並提供資料以供主管決策</a:t>
            </a:r>
          </a:p>
        </p:txBody>
      </p:sp>
      <p:pic>
        <p:nvPicPr>
          <p:cNvPr id="146437" name="Picture 5" descr="integrate">
            <a:extLst>
              <a:ext uri="{FF2B5EF4-FFF2-40B4-BE49-F238E27FC236}">
                <a16:creationId xmlns:a16="http://schemas.microsoft.com/office/drawing/2014/main" id="{029BD814-14E0-CAEC-2503-D875D0994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505200"/>
            <a:ext cx="1622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WordArt 6" descr="紙袋">
            <a:extLst>
              <a:ext uri="{FF2B5EF4-FFF2-40B4-BE49-F238E27FC236}">
                <a16:creationId xmlns:a16="http://schemas.microsoft.com/office/drawing/2014/main" id="{50343D0E-C1FA-E2FB-3A9A-88C4A213756C}"/>
              </a:ext>
            </a:extLst>
          </p:cNvPr>
          <p:cNvSpPr>
            <a:spLocks noChangeArrowheads="1" noChangeShapeType="1" noTextEdit="1"/>
          </p:cNvSpPr>
          <p:nvPr/>
        </p:nvSpPr>
        <p:spPr bwMode="auto">
          <a:xfrm>
            <a:off x="4114800" y="5334000"/>
            <a:ext cx="1562100" cy="457200"/>
          </a:xfrm>
          <a:prstGeom prst="rect">
            <a:avLst/>
          </a:prstGeom>
        </p:spPr>
        <p:txBody>
          <a:bodyPr wrap="none" fromWordArt="1">
            <a:prstTxWarp prst="textPlain">
              <a:avLst>
                <a:gd name="adj" fmla="val 50000"/>
              </a:avLst>
            </a:prstTxWarp>
          </a:bodyPr>
          <a:lstStyle/>
          <a:p>
            <a:pPr algn="ctr"/>
            <a:r>
              <a:rPr lang="en-US" altLang="zh-TW" sz="3600" kern="10">
                <a:ln w="9525">
                  <a:solidFill>
                    <a:srgbClr val="008000"/>
                  </a:solidFill>
                  <a:round/>
                  <a:headEnd/>
                  <a:tailEnd/>
                </a:ln>
                <a:blipFill dpi="0" rotWithShape="0">
                  <a:blip r:embed="rId3"/>
                  <a:srcRect/>
                  <a:tile tx="0" ty="0" sx="100000" sy="100000" flip="none" algn="tl"/>
                </a:blipFill>
                <a:effectLst>
                  <a:outerShdw dist="563972" dir="14049741" sx="125000" sy="125000" algn="tl" rotWithShape="0">
                    <a:srgbClr val="C7DFD3"/>
                  </a:outerShdw>
                </a:effectLst>
                <a:latin typeface="標楷體" panose="02010601000101010101" pitchFamily="2" charset="-120"/>
                <a:ea typeface="標楷體" panose="02010601000101010101" pitchFamily="2" charset="-120"/>
              </a:rPr>
              <a:t>real-time</a:t>
            </a:r>
            <a:endParaRPr lang="zh-TW" altLang="en-US" sz="3600" kern="10">
              <a:ln w="9525">
                <a:solidFill>
                  <a:srgbClr val="008000"/>
                </a:solidFill>
                <a:round/>
                <a:headEnd/>
                <a:tailEnd/>
              </a:ln>
              <a:blipFill dpi="0" rotWithShape="0">
                <a:blip r:embed="rId3"/>
                <a:srcRect/>
                <a:tile tx="0" ty="0" sx="100000" sy="100000" flip="none" algn="tl"/>
              </a:blipFill>
              <a:effectLst>
                <a:outerShdw dist="563972" dir="14049741" sx="125000" sy="125000" algn="tl" rotWithShape="0">
                  <a:srgbClr val="C7DFD3"/>
                </a:outerShdw>
              </a:effectLst>
              <a:latin typeface="標楷體" panose="02010601000101010101" pitchFamily="2" charset="-120"/>
              <a:ea typeface="標楷體" panose="02010601000101010101" pitchFamily="2"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6437"/>
                                        </p:tgtEl>
                                        <p:attrNameLst>
                                          <p:attrName>style.visibility</p:attrName>
                                        </p:attrNameLst>
                                      </p:cBhvr>
                                      <p:to>
                                        <p:strVal val="visible"/>
                                      </p:to>
                                    </p:set>
                                    <p:animEffect transition="in" filter="dissolve">
                                      <p:cBhvr>
                                        <p:cTn id="7" dur="500"/>
                                        <p:tgtEl>
                                          <p:spTgt spid="146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0" fill="hold" nodeType="clickEffect">
                                  <p:stCondLst>
                                    <p:cond delay="0"/>
                                  </p:stCondLst>
                                  <p:childTnLst>
                                    <p:set>
                                      <p:cBhvr>
                                        <p:cTn id="11" dur="1" fill="hold">
                                          <p:stCondLst>
                                            <p:cond delay="499"/>
                                          </p:stCondLst>
                                        </p:cTn>
                                        <p:tgtEl>
                                          <p:spTgt spid="146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B37E032F-CBC0-EBEE-F696-4F174EDD29BC}"/>
              </a:ext>
            </a:extLst>
          </p:cNvPr>
          <p:cNvSpPr>
            <a:spLocks noGrp="1" noChangeArrowheads="1"/>
          </p:cNvSpPr>
          <p:nvPr>
            <p:ph type="title"/>
          </p:nvPr>
        </p:nvSpPr>
        <p:spPr/>
        <p:txBody>
          <a:bodyPr/>
          <a:lstStyle/>
          <a:p>
            <a:r>
              <a:rPr lang="zh-TW" altLang="en-US"/>
              <a:t>整合與即時資訊的重要性</a:t>
            </a:r>
          </a:p>
        </p:txBody>
      </p:sp>
      <p:sp>
        <p:nvSpPr>
          <p:cNvPr id="17411" name="內容版面配置區 2">
            <a:extLst>
              <a:ext uri="{FF2B5EF4-FFF2-40B4-BE49-F238E27FC236}">
                <a16:creationId xmlns:a16="http://schemas.microsoft.com/office/drawing/2014/main" id="{D1B11687-03BC-E72B-E388-62D6FB60D477}"/>
              </a:ext>
            </a:extLst>
          </p:cNvPr>
          <p:cNvSpPr>
            <a:spLocks noGrp="1" noChangeArrowheads="1"/>
          </p:cNvSpPr>
          <p:nvPr>
            <p:ph idx="1"/>
          </p:nvPr>
        </p:nvSpPr>
        <p:spPr/>
        <p:txBody>
          <a:bodyPr/>
          <a:lstStyle/>
          <a:p>
            <a:r>
              <a:rPr lang="zh-TW" altLang="en-US" dirty="0"/>
              <a:t>回顧古今中外，有相當多的決策案例非常重視</a:t>
            </a:r>
            <a:r>
              <a:rPr lang="zh-TW" altLang="en-US" dirty="0">
                <a:solidFill>
                  <a:srgbClr val="FF2F92"/>
                </a:solidFill>
              </a:rPr>
              <a:t>整合與即時資訊</a:t>
            </a:r>
            <a:r>
              <a:rPr lang="zh-TW" altLang="en-US" dirty="0"/>
              <a:t>的提供</a:t>
            </a:r>
          </a:p>
          <a:p>
            <a:endParaRPr lang="en-US" altLang="zh-TW" dirty="0"/>
          </a:p>
          <a:p>
            <a:r>
              <a:rPr lang="zh-TW" altLang="en-US" dirty="0"/>
              <a:t>案例一：西元前</a:t>
            </a:r>
            <a:r>
              <a:rPr lang="en-US" altLang="zh-TW" dirty="0"/>
              <a:t>212</a:t>
            </a:r>
            <a:r>
              <a:rPr lang="zh-TW" altLang="en-US" dirty="0"/>
              <a:t>年秦始皇建直道抵禦北方匈奴入侵，這是一條全長</a:t>
            </a:r>
            <a:r>
              <a:rPr lang="en-US" altLang="zh-TW" dirty="0"/>
              <a:t>700</a:t>
            </a:r>
            <a:r>
              <a:rPr lang="zh-TW" altLang="en-US" dirty="0"/>
              <a:t>多公里的「古代高速公路」</a:t>
            </a:r>
            <a:r>
              <a:rPr lang="en-US" altLang="zh-TW" dirty="0"/>
              <a:t>( </a:t>
            </a:r>
            <a:r>
              <a:rPr lang="zh-TW" altLang="en-US" dirty="0"/>
              <a:t>相當台北到高雄來回一趟的距離</a:t>
            </a:r>
            <a:r>
              <a:rPr lang="en-US" altLang="zh-TW" dirty="0"/>
              <a:t>)</a:t>
            </a:r>
            <a:r>
              <a:rPr lang="zh-TW" altLang="en-US" dirty="0"/>
              <a:t>，可以做為快速傳送戰情與運送軍隊的通道。</a:t>
            </a:r>
            <a:endParaRPr lang="en-US" altLang="zh-TW" dirty="0"/>
          </a:p>
          <a:p>
            <a:r>
              <a:rPr lang="zh-TW" altLang="en-US" dirty="0"/>
              <a:t>案例二：則是在西元</a:t>
            </a:r>
            <a:r>
              <a:rPr lang="en-US" altLang="zh-TW" dirty="0"/>
              <a:t>1815</a:t>
            </a:r>
            <a:r>
              <a:rPr lang="zh-TW" altLang="en-US" dirty="0"/>
              <a:t>年於比利時滑鐵盧小鎮爆發的戰役，結果是英國威靈頓公爵率領的聯軍擊敗了法國拿破崙的軍隊，在戰爭期間，</a:t>
            </a:r>
            <a:r>
              <a:rPr lang="zh-TW" altLang="en-US" dirty="0">
                <a:solidFill>
                  <a:srgbClr val="FF2F92"/>
                </a:solidFill>
              </a:rPr>
              <a:t>羅斯柴爾德</a:t>
            </a:r>
            <a:r>
              <a:rPr lang="en-US" altLang="zh-TW" dirty="0">
                <a:solidFill>
                  <a:srgbClr val="FF2F92"/>
                </a:solidFill>
              </a:rPr>
              <a:t>(Rothschild) </a:t>
            </a:r>
            <a:r>
              <a:rPr lang="zh-TW" altLang="en-US" dirty="0">
                <a:solidFill>
                  <a:srgbClr val="FF2F92"/>
                </a:solidFill>
              </a:rPr>
              <a:t>家族</a:t>
            </a:r>
            <a:r>
              <a:rPr lang="zh-TW" altLang="en-US" dirty="0"/>
              <a:t>派遣大量的情報員前往戰場獲取即時戰況以逆向操作方式累積財富成為當時歐洲最龐大的金融帝國。</a:t>
            </a:r>
            <a:endParaRPr lang="en-US" altLang="zh-TW" dirty="0"/>
          </a:p>
          <a:p>
            <a:r>
              <a:rPr lang="en-US" altLang="zh-TW" dirty="0"/>
              <a:t>https://</a:t>
            </a:r>
            <a:r>
              <a:rPr lang="en-US" altLang="zh-TW" dirty="0" err="1"/>
              <a:t>www.youtube.com</a:t>
            </a:r>
            <a:r>
              <a:rPr lang="en-US" altLang="zh-TW" dirty="0"/>
              <a:t>/</a:t>
            </a:r>
            <a:r>
              <a:rPr lang="en-US" altLang="zh-TW" dirty="0" err="1"/>
              <a:t>watch?v</a:t>
            </a:r>
            <a:r>
              <a:rPr lang="en-US" altLang="zh-TW" dirty="0"/>
              <a:t>=SLRLVna14BU</a:t>
            </a:r>
            <a:endParaRPr lang="zh-TW" altLang="en-US" dirty="0"/>
          </a:p>
        </p:txBody>
      </p:sp>
    </p:spTree>
  </p:cSld>
  <p:clrMapOvr>
    <a:masterClrMapping/>
  </p:clrMapOvr>
  <p:transition spd="med">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A33C823-D567-0869-69BE-37394ED54C84}"/>
              </a:ext>
            </a:extLst>
          </p:cNvPr>
          <p:cNvSpPr>
            <a:spLocks noGrp="1" noChangeArrowheads="1"/>
          </p:cNvSpPr>
          <p:nvPr>
            <p:ph type="title"/>
          </p:nvPr>
        </p:nvSpPr>
        <p:spPr/>
        <p:txBody>
          <a:bodyPr/>
          <a:lstStyle/>
          <a:p>
            <a:r>
              <a:rPr lang="en-US" altLang="zh-TW"/>
              <a:t>ERP </a:t>
            </a:r>
            <a:r>
              <a:rPr lang="zh-TW" altLang="en-US"/>
              <a:t>系統整合資訊孤島</a:t>
            </a:r>
          </a:p>
        </p:txBody>
      </p:sp>
      <p:pic>
        <p:nvPicPr>
          <p:cNvPr id="18435" name="圖片 3" descr="1-2新.jpg">
            <a:extLst>
              <a:ext uri="{FF2B5EF4-FFF2-40B4-BE49-F238E27FC236}">
                <a16:creationId xmlns:a16="http://schemas.microsoft.com/office/drawing/2014/main" id="{BD8C45AF-9769-319E-EB3B-0655FF788C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857250"/>
            <a:ext cx="6500813"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E0E22DD-63BA-C165-77ED-F4853BB25BFD}"/>
              </a:ext>
            </a:extLst>
          </p:cNvPr>
          <p:cNvSpPr>
            <a:spLocks noGrp="1" noChangeArrowheads="1"/>
          </p:cNvSpPr>
          <p:nvPr>
            <p:ph type="title"/>
          </p:nvPr>
        </p:nvSpPr>
        <p:spPr/>
        <p:txBody>
          <a:bodyPr/>
          <a:lstStyle/>
          <a:p>
            <a:r>
              <a:rPr lang="zh-TW" altLang="en-US"/>
              <a:t>常見</a:t>
            </a:r>
            <a:r>
              <a:rPr lang="en-US" altLang="zh-TW"/>
              <a:t>ERP </a:t>
            </a:r>
            <a:r>
              <a:rPr lang="zh-TW" altLang="en-US"/>
              <a:t>功能模組</a:t>
            </a:r>
          </a:p>
        </p:txBody>
      </p:sp>
      <p:sp>
        <p:nvSpPr>
          <p:cNvPr id="19459" name="Rectangle 3">
            <a:extLst>
              <a:ext uri="{FF2B5EF4-FFF2-40B4-BE49-F238E27FC236}">
                <a16:creationId xmlns:a16="http://schemas.microsoft.com/office/drawing/2014/main" id="{9E11E8B5-F663-554B-3098-E32E57F97340}"/>
              </a:ext>
            </a:extLst>
          </p:cNvPr>
          <p:cNvSpPr>
            <a:spLocks noGrp="1" noChangeArrowheads="1"/>
          </p:cNvSpPr>
          <p:nvPr>
            <p:ph type="body" idx="1"/>
          </p:nvPr>
        </p:nvSpPr>
        <p:spPr/>
        <p:txBody>
          <a:bodyPr/>
          <a:lstStyle/>
          <a:p>
            <a:r>
              <a:rPr lang="en-US" altLang="zh-TW"/>
              <a:t>ERP </a:t>
            </a:r>
            <a:r>
              <a:rPr lang="zh-TW" altLang="en-US"/>
              <a:t>軟體以流程為導向整合與包含</a:t>
            </a:r>
          </a:p>
          <a:p>
            <a:pPr lvl="1"/>
            <a:r>
              <a:rPr lang="zh-TW" altLang="en-US"/>
              <a:t>銷售與配送流程</a:t>
            </a:r>
          </a:p>
          <a:p>
            <a:pPr lvl="1"/>
            <a:r>
              <a:rPr lang="zh-TW" altLang="en-US"/>
              <a:t>原物料採購與發票驗證流程</a:t>
            </a:r>
          </a:p>
          <a:p>
            <a:pPr lvl="1"/>
            <a:r>
              <a:rPr lang="zh-TW" altLang="en-US"/>
              <a:t>倉儲管理</a:t>
            </a:r>
            <a:r>
              <a:rPr lang="en-US" altLang="zh-TW"/>
              <a:t>/</a:t>
            </a:r>
            <a:r>
              <a:rPr lang="zh-TW" altLang="en-US"/>
              <a:t>物料預測流程</a:t>
            </a:r>
          </a:p>
          <a:p>
            <a:pPr lvl="1"/>
            <a:r>
              <a:rPr lang="zh-TW" altLang="en-US"/>
              <a:t>生產管理</a:t>
            </a:r>
          </a:p>
          <a:p>
            <a:pPr lvl="1"/>
            <a:r>
              <a:rPr lang="zh-TW" altLang="en-US"/>
              <a:t>財會作業流程</a:t>
            </a:r>
          </a:p>
          <a:p>
            <a:pPr lvl="1"/>
            <a:r>
              <a:rPr lang="zh-TW" altLang="en-US"/>
              <a:t>人力資源管理流程</a:t>
            </a:r>
          </a:p>
          <a:p>
            <a:pPr lvl="1"/>
            <a:r>
              <a:rPr lang="zh-TW" altLang="en-US"/>
              <a:t>成本會計</a:t>
            </a:r>
          </a:p>
          <a:p>
            <a:pPr lvl="1"/>
            <a:endParaRPr lang="zh-TW" altLang="en-US"/>
          </a:p>
          <a:p>
            <a:pPr lvl="1"/>
            <a:endParaRPr lang="en-US" altLang="zh-TW"/>
          </a:p>
        </p:txBody>
      </p:sp>
    </p:spTree>
  </p:cSld>
  <p:clrMapOvr>
    <a:masterClrMapping/>
  </p:clrMapOvr>
  <p:transition spd="med">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D5A02E7-653E-E6D7-EE9A-5A02DE95954C}"/>
              </a:ext>
            </a:extLst>
          </p:cNvPr>
          <p:cNvSpPr>
            <a:spLocks noGrp="1" noChangeArrowheads="1"/>
          </p:cNvSpPr>
          <p:nvPr>
            <p:ph type="title"/>
          </p:nvPr>
        </p:nvSpPr>
        <p:spPr/>
        <p:txBody>
          <a:bodyPr/>
          <a:lstStyle/>
          <a:p>
            <a:r>
              <a:rPr lang="en-US" altLang="zh-TW"/>
              <a:t>ERP</a:t>
            </a:r>
            <a:r>
              <a:rPr lang="zh-TW" altLang="en-US"/>
              <a:t>系統中流程關係</a:t>
            </a:r>
          </a:p>
        </p:txBody>
      </p:sp>
      <p:pic>
        <p:nvPicPr>
          <p:cNvPr id="20483" name="圖片 3" descr="1-5新.jpg">
            <a:extLst>
              <a:ext uri="{FF2B5EF4-FFF2-40B4-BE49-F238E27FC236}">
                <a16:creationId xmlns:a16="http://schemas.microsoft.com/office/drawing/2014/main" id="{7800275A-A101-2381-BBC6-93511E7F64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487488"/>
            <a:ext cx="8215313"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6622D96-A442-F186-639B-9A08AC40AE50}"/>
              </a:ext>
            </a:extLst>
          </p:cNvPr>
          <p:cNvSpPr>
            <a:spLocks noGrp="1" noChangeArrowheads="1"/>
          </p:cNvSpPr>
          <p:nvPr>
            <p:ph type="title"/>
          </p:nvPr>
        </p:nvSpPr>
        <p:spPr/>
        <p:txBody>
          <a:bodyPr/>
          <a:lstStyle/>
          <a:p>
            <a:r>
              <a:rPr lang="en-US" altLang="zh-TW"/>
              <a:t>ERP </a:t>
            </a:r>
            <a:r>
              <a:rPr lang="zh-TW" altLang="en-US"/>
              <a:t>系統將資料存於同一資料庫的表格中</a:t>
            </a:r>
          </a:p>
        </p:txBody>
      </p:sp>
      <p:pic>
        <p:nvPicPr>
          <p:cNvPr id="21507" name="圖片 3" descr="1-6新.jpg">
            <a:extLst>
              <a:ext uri="{FF2B5EF4-FFF2-40B4-BE49-F238E27FC236}">
                <a16:creationId xmlns:a16="http://schemas.microsoft.com/office/drawing/2014/main" id="{02C1F993-E09E-F955-58E7-5145FB69DC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857250"/>
            <a:ext cx="81438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17C9CC8-3910-2F65-31BA-FE22CA9C8318}"/>
              </a:ext>
            </a:extLst>
          </p:cNvPr>
          <p:cNvSpPr>
            <a:spLocks noGrp="1" noChangeArrowheads="1"/>
          </p:cNvSpPr>
          <p:nvPr>
            <p:ph type="title"/>
          </p:nvPr>
        </p:nvSpPr>
        <p:spPr/>
        <p:txBody>
          <a:bodyPr/>
          <a:lstStyle/>
          <a:p>
            <a:r>
              <a:rPr lang="zh-TW" altLang="en-US"/>
              <a:t>簡報大綱</a:t>
            </a:r>
          </a:p>
        </p:txBody>
      </p:sp>
      <p:sp>
        <p:nvSpPr>
          <p:cNvPr id="22531" name="Rectangle 3">
            <a:extLst>
              <a:ext uri="{FF2B5EF4-FFF2-40B4-BE49-F238E27FC236}">
                <a16:creationId xmlns:a16="http://schemas.microsoft.com/office/drawing/2014/main" id="{B1EF4184-9774-B616-9D90-43B856ED9890}"/>
              </a:ext>
            </a:extLst>
          </p:cNvPr>
          <p:cNvSpPr>
            <a:spLocks noGrp="1" noChangeArrowheads="1"/>
          </p:cNvSpPr>
          <p:nvPr>
            <p:ph type="body" idx="1"/>
          </p:nvPr>
        </p:nvSpPr>
        <p:spPr/>
        <p:txBody>
          <a:bodyPr/>
          <a:lstStyle/>
          <a:p>
            <a:r>
              <a:rPr lang="zh-TW" altLang="en-US"/>
              <a:t>定義與沿革</a:t>
            </a:r>
          </a:p>
          <a:p>
            <a:r>
              <a:rPr lang="zh-TW" altLang="en-US">
                <a:solidFill>
                  <a:srgbClr val="FF0000"/>
                </a:solidFill>
              </a:rPr>
              <a:t>企業為何使用</a:t>
            </a:r>
            <a:r>
              <a:rPr lang="en-US" altLang="zh-TW">
                <a:solidFill>
                  <a:srgbClr val="FF0000"/>
                </a:solidFill>
              </a:rPr>
              <a:t>ERP</a:t>
            </a:r>
          </a:p>
          <a:p>
            <a:r>
              <a:rPr lang="en-US" altLang="zh-TW"/>
              <a:t>ERP </a:t>
            </a:r>
            <a:r>
              <a:rPr lang="zh-TW" altLang="en-US"/>
              <a:t>導入</a:t>
            </a:r>
          </a:p>
          <a:p>
            <a:r>
              <a:rPr lang="en-US" altLang="zh-TW"/>
              <a:t>ERP</a:t>
            </a:r>
            <a:r>
              <a:rPr lang="zh-TW" altLang="en-US"/>
              <a:t>所需技術</a:t>
            </a:r>
          </a:p>
          <a:p>
            <a:r>
              <a:rPr lang="zh-TW" altLang="en-US"/>
              <a:t>以</a:t>
            </a:r>
            <a:r>
              <a:rPr lang="en-US" altLang="zh-TW"/>
              <a:t>ERP</a:t>
            </a:r>
            <a:r>
              <a:rPr lang="zh-TW" altLang="en-US"/>
              <a:t>為基礎的企業</a:t>
            </a:r>
            <a:r>
              <a:rPr lang="en-US" altLang="zh-TW"/>
              <a:t>e</a:t>
            </a:r>
            <a:r>
              <a:rPr lang="zh-TW" altLang="en-US"/>
              <a:t>化</a:t>
            </a:r>
          </a:p>
          <a:p>
            <a:endParaRPr lang="en-US" altLang="zh-TW"/>
          </a:p>
        </p:txBody>
      </p:sp>
    </p:spTree>
  </p:cSld>
  <p:clrMapOvr>
    <a:masterClrMapping/>
  </p:clrMapOvr>
  <p:transition spd="med">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2CF3B87-F0D1-E1A5-A012-644A4F8EA01E}"/>
              </a:ext>
            </a:extLst>
          </p:cNvPr>
          <p:cNvSpPr>
            <a:spLocks noGrp="1" noChangeArrowheads="1"/>
          </p:cNvSpPr>
          <p:nvPr>
            <p:ph type="title"/>
          </p:nvPr>
        </p:nvSpPr>
        <p:spPr/>
        <p:txBody>
          <a:bodyPr/>
          <a:lstStyle/>
          <a:p>
            <a:r>
              <a:rPr lang="en-US" altLang="zh-TW"/>
              <a:t>ERP </a:t>
            </a:r>
            <a:r>
              <a:rPr lang="zh-TW" altLang="en-US"/>
              <a:t>系統效益</a:t>
            </a:r>
          </a:p>
        </p:txBody>
      </p:sp>
      <p:sp>
        <p:nvSpPr>
          <p:cNvPr id="23555" name="Rectangle 3">
            <a:extLst>
              <a:ext uri="{FF2B5EF4-FFF2-40B4-BE49-F238E27FC236}">
                <a16:creationId xmlns:a16="http://schemas.microsoft.com/office/drawing/2014/main" id="{ED9A75E4-3049-1F8C-4B73-E7D1E81969EA}"/>
              </a:ext>
            </a:extLst>
          </p:cNvPr>
          <p:cNvSpPr>
            <a:spLocks noGrp="1" noChangeArrowheads="1"/>
          </p:cNvSpPr>
          <p:nvPr>
            <p:ph type="body" idx="1"/>
          </p:nvPr>
        </p:nvSpPr>
        <p:spPr/>
        <p:txBody>
          <a:bodyPr/>
          <a:lstStyle/>
          <a:p>
            <a:r>
              <a:rPr lang="zh-TW" altLang="en-US" dirty="0"/>
              <a:t>透過各部門系統與資料整合</a:t>
            </a:r>
            <a:r>
              <a:rPr lang="en-US" altLang="zh-TW" dirty="0"/>
              <a:t>, </a:t>
            </a:r>
            <a:r>
              <a:rPr lang="zh-TW" altLang="en-US" dirty="0"/>
              <a:t>中高主管可獲得廣泛且</a:t>
            </a:r>
            <a:r>
              <a:rPr lang="zh-TW" altLang="en-US" dirty="0">
                <a:solidFill>
                  <a:srgbClr val="FF2F92"/>
                </a:solidFill>
              </a:rPr>
              <a:t>跨部門資料</a:t>
            </a:r>
          </a:p>
          <a:p>
            <a:r>
              <a:rPr lang="zh-TW" altLang="en-US" dirty="0"/>
              <a:t>企業資料得整合使得各部門溝通協調更順暢</a:t>
            </a:r>
          </a:p>
          <a:p>
            <a:r>
              <a:rPr lang="zh-TW" altLang="en-US" dirty="0"/>
              <a:t>可避免因</a:t>
            </a:r>
            <a:r>
              <a:rPr lang="zh-TW" altLang="en-US" dirty="0">
                <a:solidFill>
                  <a:srgbClr val="FF2F92"/>
                </a:solidFill>
              </a:rPr>
              <a:t>重複輸入所產生的失誤</a:t>
            </a:r>
            <a:r>
              <a:rPr lang="en-US" altLang="zh-TW" dirty="0"/>
              <a:t>, </a:t>
            </a:r>
            <a:r>
              <a:rPr lang="zh-TW" altLang="en-US" dirty="0"/>
              <a:t>以提高生產力</a:t>
            </a:r>
          </a:p>
        </p:txBody>
      </p:sp>
    </p:spTree>
  </p:cSld>
  <p:clrMapOvr>
    <a:masterClrMapping/>
  </p:clrMapOvr>
  <p:transition spd="med">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7A2694B-A09B-ECF1-2CD7-5A05700D6274}"/>
              </a:ext>
            </a:extLst>
          </p:cNvPr>
          <p:cNvSpPr>
            <a:spLocks noChangeArrowheads="1"/>
          </p:cNvSpPr>
          <p:nvPr/>
        </p:nvSpPr>
        <p:spPr bwMode="auto">
          <a:xfrm>
            <a:off x="4175125" y="334010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eaLnBrk="1" hangingPunct="1"/>
            <a:endParaRPr kumimoji="1" lang="zh-TW" altLang="zh-TW" sz="2400" b="0">
              <a:solidFill>
                <a:schemeClr val="tx1"/>
              </a:solidFill>
              <a:latin typeface="Times New Roman" panose="02020603050405020304" pitchFamily="18" charset="0"/>
            </a:endParaRPr>
          </a:p>
        </p:txBody>
      </p:sp>
      <p:sp>
        <p:nvSpPr>
          <p:cNvPr id="24579" name="Rectangle 4">
            <a:extLst>
              <a:ext uri="{FF2B5EF4-FFF2-40B4-BE49-F238E27FC236}">
                <a16:creationId xmlns:a16="http://schemas.microsoft.com/office/drawing/2014/main" id="{272828B2-002A-A249-3195-2D2CC1313AE6}"/>
              </a:ext>
            </a:extLst>
          </p:cNvPr>
          <p:cNvSpPr>
            <a:spLocks noGrp="1" noChangeArrowheads="1"/>
          </p:cNvSpPr>
          <p:nvPr>
            <p:ph type="title"/>
          </p:nvPr>
        </p:nvSpPr>
        <p:spPr/>
        <p:txBody>
          <a:bodyPr/>
          <a:lstStyle/>
          <a:p>
            <a:r>
              <a:rPr lang="zh-TW" altLang="en-US">
                <a:solidFill>
                  <a:srgbClr val="33CC33"/>
                </a:solidFill>
              </a:rPr>
              <a:t>跨部門整合的銷售流程</a:t>
            </a:r>
          </a:p>
        </p:txBody>
      </p:sp>
      <p:sp>
        <p:nvSpPr>
          <p:cNvPr id="24580" name="Rectangle 7">
            <a:extLst>
              <a:ext uri="{FF2B5EF4-FFF2-40B4-BE49-F238E27FC236}">
                <a16:creationId xmlns:a16="http://schemas.microsoft.com/office/drawing/2014/main" id="{870F0C76-6EE0-343B-D6AF-BC4EF7F5AF0B}"/>
              </a:ext>
            </a:extLst>
          </p:cNvPr>
          <p:cNvSpPr>
            <a:spLocks noGrp="1" noChangeArrowheads="1"/>
          </p:cNvSpPr>
          <p:nvPr>
            <p:ph type="body" sz="half" idx="2"/>
          </p:nvPr>
        </p:nvSpPr>
        <p:spPr>
          <a:xfrm>
            <a:off x="5591175" y="977900"/>
            <a:ext cx="3267075" cy="4238625"/>
          </a:xfrm>
        </p:spPr>
        <p:txBody>
          <a:bodyPr/>
          <a:lstStyle/>
          <a:p>
            <a:r>
              <a:rPr lang="zh-TW" altLang="en-US" sz="2000"/>
              <a:t>簡單的銷售流程就須協調</a:t>
            </a:r>
          </a:p>
          <a:p>
            <a:pPr lvl="1"/>
            <a:r>
              <a:rPr lang="zh-TW" altLang="en-US" sz="1800"/>
              <a:t>業務</a:t>
            </a:r>
          </a:p>
          <a:p>
            <a:pPr lvl="1"/>
            <a:r>
              <a:rPr lang="zh-TW" altLang="en-US" sz="1800"/>
              <a:t>倉儲管理</a:t>
            </a:r>
          </a:p>
          <a:p>
            <a:pPr lvl="1"/>
            <a:r>
              <a:rPr lang="zh-TW" altLang="en-US" sz="1800"/>
              <a:t>配送</a:t>
            </a:r>
          </a:p>
          <a:p>
            <a:pPr lvl="1"/>
            <a:r>
              <a:rPr lang="zh-TW" altLang="en-US" sz="1800"/>
              <a:t>財務</a:t>
            </a:r>
          </a:p>
        </p:txBody>
      </p:sp>
      <p:pic>
        <p:nvPicPr>
          <p:cNvPr id="24581" name="圖片 5" descr="1-7新.jpg">
            <a:extLst>
              <a:ext uri="{FF2B5EF4-FFF2-40B4-BE49-F238E27FC236}">
                <a16:creationId xmlns:a16="http://schemas.microsoft.com/office/drawing/2014/main" id="{17713A48-9592-88C1-F664-A8FAC87F66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484313"/>
            <a:ext cx="5942013"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7438F29D-834E-A7F4-E49A-C865CE196B69}"/>
              </a:ext>
            </a:extLst>
          </p:cNvPr>
          <p:cNvSpPr>
            <a:spLocks noGrp="1" noChangeArrowheads="1"/>
          </p:cNvSpPr>
          <p:nvPr>
            <p:ph type="title"/>
          </p:nvPr>
        </p:nvSpPr>
        <p:spPr/>
        <p:txBody>
          <a:bodyPr/>
          <a:lstStyle/>
          <a:p>
            <a:r>
              <a:rPr lang="en-US" altLang="zh-TW"/>
              <a:t>ERP</a:t>
            </a:r>
            <a:r>
              <a:rPr lang="zh-TW" altLang="en-US"/>
              <a:t>導論總圖</a:t>
            </a:r>
          </a:p>
        </p:txBody>
      </p:sp>
      <p:pic>
        <p:nvPicPr>
          <p:cNvPr id="6147" name="圖片 9" descr="一張含有 箭 的圖片&#10;&#10;自動產生的描述">
            <a:extLst>
              <a:ext uri="{FF2B5EF4-FFF2-40B4-BE49-F238E27FC236}">
                <a16:creationId xmlns:a16="http://schemas.microsoft.com/office/drawing/2014/main" id="{A14DAA90-0667-6898-D697-5DFADC38A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765175"/>
            <a:ext cx="6108700"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向右箭號 4">
            <a:extLst>
              <a:ext uri="{FF2B5EF4-FFF2-40B4-BE49-F238E27FC236}">
                <a16:creationId xmlns:a16="http://schemas.microsoft.com/office/drawing/2014/main" id="{F7B80C42-16B5-5876-B19C-5E76C4F33B19}"/>
              </a:ext>
            </a:extLst>
          </p:cNvPr>
          <p:cNvSpPr/>
          <p:nvPr/>
        </p:nvSpPr>
        <p:spPr>
          <a:xfrm>
            <a:off x="191482" y="4786322"/>
            <a:ext cx="1500198" cy="785818"/>
          </a:xfrm>
          <a:prstGeom prst="rightArrow">
            <a:avLst/>
          </a:prstGeom>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Aft>
                <a:spcPct val="50000"/>
              </a:spcAft>
              <a:buClr>
                <a:srgbClr val="273C82"/>
              </a:buClr>
              <a:buSzPct val="100000"/>
              <a:buFont typeface="Wingdings" panose="05000000000000000000" pitchFamily="2" charset="2"/>
              <a:buNone/>
              <a:defRPr/>
            </a:pPr>
            <a:r>
              <a:rPr lang="en-US" altLang="zh-TW" sz="2000" dirty="0">
                <a:solidFill>
                  <a:srgbClr val="0000CC"/>
                </a:solidFill>
              </a:rPr>
              <a:t>ERP</a:t>
            </a:r>
            <a:r>
              <a:rPr lang="zh-TW" altLang="en-US" sz="2000" dirty="0">
                <a:solidFill>
                  <a:srgbClr val="0000CC"/>
                </a:solidFill>
              </a:rPr>
              <a:t>導論</a:t>
            </a:r>
          </a:p>
        </p:txBody>
      </p:sp>
    </p:spTree>
  </p:cSld>
  <p:clrMapOvr>
    <a:masterClrMapping/>
  </p:clrMapOvr>
  <p:transition spd="med">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7760C80-AD69-7340-90BF-5EEEC59A2301}"/>
              </a:ext>
            </a:extLst>
          </p:cNvPr>
          <p:cNvSpPr>
            <a:spLocks noGrp="1" noChangeArrowheads="1"/>
          </p:cNvSpPr>
          <p:nvPr>
            <p:ph type="title"/>
          </p:nvPr>
        </p:nvSpPr>
        <p:spPr/>
        <p:txBody>
          <a:bodyPr/>
          <a:lstStyle/>
          <a:p>
            <a:r>
              <a:rPr lang="zh-TW" altLang="en-US"/>
              <a:t>台灣代工廠的反應時間常很短</a:t>
            </a:r>
          </a:p>
        </p:txBody>
      </p:sp>
      <p:sp>
        <p:nvSpPr>
          <p:cNvPr id="25603" name="Rectangle 3">
            <a:extLst>
              <a:ext uri="{FF2B5EF4-FFF2-40B4-BE49-F238E27FC236}">
                <a16:creationId xmlns:a16="http://schemas.microsoft.com/office/drawing/2014/main" id="{F2062238-5DF3-F84E-2D97-B47DFF8A34C5}"/>
              </a:ext>
            </a:extLst>
          </p:cNvPr>
          <p:cNvSpPr>
            <a:spLocks noGrp="1" noChangeArrowheads="1"/>
          </p:cNvSpPr>
          <p:nvPr>
            <p:ph type="body" idx="1"/>
          </p:nvPr>
        </p:nvSpPr>
        <p:spPr>
          <a:xfrm>
            <a:off x="492125" y="977900"/>
            <a:ext cx="8008938" cy="4238625"/>
          </a:xfrm>
        </p:spPr>
        <p:txBody>
          <a:bodyPr/>
          <a:lstStyle/>
          <a:p>
            <a:r>
              <a:rPr lang="en-US" altLang="zh-TW"/>
              <a:t>IT</a:t>
            </a:r>
            <a:r>
              <a:rPr lang="zh-TW" altLang="en-US"/>
              <a:t>大廠對台採購常用</a:t>
            </a:r>
          </a:p>
          <a:p>
            <a:pPr lvl="1"/>
            <a:r>
              <a:rPr lang="en-US" altLang="zh-TW"/>
              <a:t>98-2(98/2), 100-2(100/2)</a:t>
            </a:r>
          </a:p>
          <a:p>
            <a:pPr lvl="2"/>
            <a:r>
              <a:rPr lang="zh-TW" altLang="en-US" sz="1800"/>
              <a:t>百分之</a:t>
            </a:r>
            <a:r>
              <a:rPr lang="en-US" altLang="zh-TW" sz="1800"/>
              <a:t>98</a:t>
            </a:r>
            <a:r>
              <a:rPr lang="zh-TW" altLang="en-US" sz="1800"/>
              <a:t>的貨須於接單後兩天需交貨</a:t>
            </a:r>
            <a:r>
              <a:rPr lang="en-US" altLang="zh-TW" sz="1800"/>
              <a:t>, </a:t>
            </a:r>
            <a:r>
              <a:rPr lang="zh-TW" altLang="en-US" sz="1800"/>
              <a:t>或百分之</a:t>
            </a:r>
            <a:r>
              <a:rPr lang="en-US" altLang="zh-TW" sz="1800"/>
              <a:t>100</a:t>
            </a:r>
            <a:r>
              <a:rPr lang="zh-TW" altLang="en-US" sz="1800"/>
              <a:t>的貨需兩天交貨</a:t>
            </a:r>
          </a:p>
          <a:p>
            <a:pPr lvl="1"/>
            <a:r>
              <a:rPr lang="zh-TW" altLang="en-US"/>
              <a:t>甚有接到訂單後</a:t>
            </a:r>
            <a:r>
              <a:rPr lang="en-US" altLang="zh-TW"/>
              <a:t>5</a:t>
            </a:r>
            <a:r>
              <a:rPr lang="zh-TW" altLang="en-US"/>
              <a:t>天直接送至客戶處</a:t>
            </a:r>
            <a:r>
              <a:rPr lang="en-US" altLang="zh-TW"/>
              <a:t>, </a:t>
            </a:r>
            <a:r>
              <a:rPr lang="zh-TW" altLang="en-US"/>
              <a:t>而客戶可能在歐洲或北美洲</a:t>
            </a:r>
          </a:p>
          <a:p>
            <a:pPr lvl="1"/>
            <a:r>
              <a:rPr lang="en-US" altLang="zh-TW"/>
              <a:t>(</a:t>
            </a:r>
            <a:r>
              <a:rPr lang="zh-TW" altLang="en-US"/>
              <a:t>補充</a:t>
            </a:r>
            <a:r>
              <a:rPr lang="en-US" altLang="zh-TW"/>
              <a:t>)</a:t>
            </a:r>
            <a:r>
              <a:rPr lang="zh-TW" altLang="en-US"/>
              <a:t>企業有多久時間可決定是否接單</a:t>
            </a:r>
            <a:r>
              <a:rPr lang="en-US" altLang="zh-TW"/>
              <a:t>? </a:t>
            </a:r>
          </a:p>
          <a:p>
            <a:pPr lvl="2"/>
            <a:r>
              <a:rPr lang="zh-TW" altLang="en-US" sz="1800"/>
              <a:t>常需在</a:t>
            </a:r>
            <a:r>
              <a:rPr lang="en-US" altLang="zh-TW" sz="1800"/>
              <a:t>30</a:t>
            </a:r>
            <a:r>
              <a:rPr lang="zh-TW" altLang="en-US" sz="1800"/>
              <a:t>分鐘內以</a:t>
            </a:r>
            <a:r>
              <a:rPr lang="en-US" altLang="zh-TW" sz="1800"/>
              <a:t>B2B</a:t>
            </a:r>
            <a:r>
              <a:rPr lang="zh-TW" altLang="en-US" sz="1800"/>
              <a:t>方式回覆訂單</a:t>
            </a:r>
            <a:r>
              <a:rPr lang="en-US" altLang="zh-TW" sz="1800"/>
              <a:t>.</a:t>
            </a:r>
          </a:p>
          <a:p>
            <a:pPr lvl="1"/>
            <a:endParaRPr lang="en-US" altLang="zh-TW"/>
          </a:p>
          <a:p>
            <a:pPr lvl="1">
              <a:buFont typeface="Wingdings" pitchFamily="2" charset="2"/>
              <a:buNone/>
            </a:pPr>
            <a:endParaRPr lang="en-US" altLang="zh-TW"/>
          </a:p>
        </p:txBody>
      </p:sp>
    </p:spTree>
  </p:cSld>
  <p:clrMapOvr>
    <a:masterClrMapping/>
  </p:clrMapOvr>
  <p:transition spd="med">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a:extLst>
              <a:ext uri="{FF2B5EF4-FFF2-40B4-BE49-F238E27FC236}">
                <a16:creationId xmlns:a16="http://schemas.microsoft.com/office/drawing/2014/main" id="{ED5EDF17-EA9C-BB66-9392-0E2E168158AE}"/>
              </a:ext>
            </a:extLst>
          </p:cNvPr>
          <p:cNvSpPr>
            <a:spLocks noGrp="1" noChangeArrowheads="1"/>
          </p:cNvSpPr>
          <p:nvPr>
            <p:ph type="title"/>
          </p:nvPr>
        </p:nvSpPr>
        <p:spPr/>
        <p:txBody>
          <a:bodyPr/>
          <a:lstStyle/>
          <a:p>
            <a:r>
              <a:rPr lang="zh-TW" altLang="en-US"/>
              <a:t>包含生產與原料採購的流程</a:t>
            </a:r>
          </a:p>
        </p:txBody>
      </p:sp>
      <p:pic>
        <p:nvPicPr>
          <p:cNvPr id="26627" name="圖片 3" descr="1-8新.jpg">
            <a:extLst>
              <a:ext uri="{FF2B5EF4-FFF2-40B4-BE49-F238E27FC236}">
                <a16:creationId xmlns:a16="http://schemas.microsoft.com/office/drawing/2014/main" id="{86268B51-364F-B1C4-1EC1-289EDFD67C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773238"/>
            <a:ext cx="7500937"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id="{6B3783C6-081E-1FC7-B67A-AB6EDF77243F}"/>
              </a:ext>
            </a:extLst>
          </p:cNvPr>
          <p:cNvSpPr txBox="1"/>
          <p:nvPr/>
        </p:nvSpPr>
        <p:spPr>
          <a:xfrm>
            <a:off x="785813" y="6427113"/>
            <a:ext cx="7308304" cy="430887"/>
          </a:xfrm>
          <a:prstGeom prst="rect">
            <a:avLst/>
          </a:prstGeom>
          <a:noFill/>
        </p:spPr>
        <p:txBody>
          <a:bodyPr wrap="square">
            <a:spAutoFit/>
          </a:bodyPr>
          <a:lstStyle/>
          <a:p>
            <a:r>
              <a:rPr lang="zh-TW" altLang="en-US" dirty="0">
                <a:solidFill>
                  <a:srgbClr val="00B0F0"/>
                </a:solidFill>
                <a:highlight>
                  <a:srgbClr val="FFFF00"/>
                </a:highlight>
              </a:rPr>
              <a:t>https://www.youtube.com/watch?v=rwq7fpvVdzY</a:t>
            </a:r>
          </a:p>
        </p:txBody>
      </p:sp>
      <p:sp>
        <p:nvSpPr>
          <p:cNvPr id="4" name="文字方塊 3">
            <a:extLst>
              <a:ext uri="{FF2B5EF4-FFF2-40B4-BE49-F238E27FC236}">
                <a16:creationId xmlns:a16="http://schemas.microsoft.com/office/drawing/2014/main" id="{74E6F43A-5F96-1819-D1AB-24586941A13C}"/>
              </a:ext>
            </a:extLst>
          </p:cNvPr>
          <p:cNvSpPr txBox="1"/>
          <p:nvPr/>
        </p:nvSpPr>
        <p:spPr>
          <a:xfrm>
            <a:off x="971600" y="5996226"/>
            <a:ext cx="4572000" cy="430887"/>
          </a:xfrm>
          <a:prstGeom prst="rect">
            <a:avLst/>
          </a:prstGeom>
          <a:noFill/>
        </p:spPr>
        <p:txBody>
          <a:bodyPr wrap="square">
            <a:spAutoFit/>
          </a:bodyPr>
          <a:lstStyle/>
          <a:p>
            <a:pPr algn="l"/>
            <a:r>
              <a:rPr lang="zh-TW" altLang="en-US" b="1" i="0" dirty="0">
                <a:solidFill>
                  <a:srgbClr val="FF2F92"/>
                </a:solidFill>
                <a:effectLst/>
                <a:latin typeface="YouTube Sans"/>
              </a:rPr>
              <a:t>記銘工業｜消失的</a:t>
            </a:r>
            <a:r>
              <a:rPr lang="en-US" altLang="zh-TW" b="1" i="0" dirty="0">
                <a:solidFill>
                  <a:srgbClr val="FF2F92"/>
                </a:solidFill>
                <a:effectLst/>
                <a:latin typeface="YouTube Sans"/>
              </a:rPr>
              <a:t>11</a:t>
            </a:r>
            <a:r>
              <a:rPr lang="zh-TW" altLang="en-US" b="1" i="0" dirty="0">
                <a:solidFill>
                  <a:srgbClr val="FF2F92"/>
                </a:solidFill>
                <a:effectLst/>
                <a:latin typeface="YouTube Sans"/>
              </a:rPr>
              <a:t>天</a:t>
            </a:r>
          </a:p>
        </p:txBody>
      </p:sp>
    </p:spTree>
  </p:cSld>
  <p:clrMapOvr>
    <a:masterClrMapping/>
  </p:clrMapOvr>
  <p:transition spd="med">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B7DF1E99-3324-575C-9795-EDC1661E78B0}"/>
              </a:ext>
            </a:extLst>
          </p:cNvPr>
          <p:cNvSpPr>
            <a:spLocks noGrp="1" noChangeArrowheads="1"/>
          </p:cNvSpPr>
          <p:nvPr>
            <p:ph type="title"/>
          </p:nvPr>
        </p:nvSpPr>
        <p:spPr/>
        <p:txBody>
          <a:bodyPr/>
          <a:lstStyle/>
          <a:p>
            <a:r>
              <a:rPr lang="en-US" altLang="zh-TW"/>
              <a:t>ERP</a:t>
            </a:r>
            <a:r>
              <a:rPr lang="zh-TW" altLang="en-US"/>
              <a:t>可能效益</a:t>
            </a:r>
          </a:p>
        </p:txBody>
      </p:sp>
      <p:sp>
        <p:nvSpPr>
          <p:cNvPr id="263174" name="Rectangle 6">
            <a:extLst>
              <a:ext uri="{FF2B5EF4-FFF2-40B4-BE49-F238E27FC236}">
                <a16:creationId xmlns:a16="http://schemas.microsoft.com/office/drawing/2014/main" id="{E6AC6E98-B357-0C90-C135-5B75CD43041A}"/>
              </a:ext>
            </a:extLst>
          </p:cNvPr>
          <p:cNvSpPr>
            <a:spLocks noGrp="1" noChangeArrowheads="1"/>
          </p:cNvSpPr>
          <p:nvPr>
            <p:ph type="body" idx="1"/>
          </p:nvPr>
        </p:nvSpPr>
        <p:spPr>
          <a:xfrm>
            <a:off x="492125" y="977900"/>
            <a:ext cx="7924800" cy="5403850"/>
          </a:xfrm>
        </p:spPr>
        <p:txBody>
          <a:bodyPr/>
          <a:lstStyle/>
          <a:p>
            <a:pPr>
              <a:lnSpc>
                <a:spcPct val="80000"/>
              </a:lnSpc>
              <a:buFont typeface="Wingdings" pitchFamily="2" charset="2"/>
              <a:buNone/>
            </a:pPr>
            <a:r>
              <a:rPr lang="zh-TW" altLang="en-US" u="sng">
                <a:solidFill>
                  <a:srgbClr val="FF6600"/>
                </a:solidFill>
                <a:effectLst>
                  <a:outerShdw blurRad="38100" dist="38100" dir="2700000" algn="tl">
                    <a:srgbClr val="C0C0C0"/>
                  </a:outerShdw>
                </a:effectLst>
              </a:rPr>
              <a:t>有形效益</a:t>
            </a:r>
            <a:r>
              <a:rPr lang="zh-TW" altLang="en-US" sz="2000"/>
              <a:t>		              </a:t>
            </a:r>
            <a:r>
              <a:rPr lang="zh-TW" altLang="en-US" u="sng">
                <a:solidFill>
                  <a:srgbClr val="33CC33"/>
                </a:solidFill>
                <a:effectLst>
                  <a:outerShdw blurRad="38100" dist="38100" dir="2700000" algn="tl">
                    <a:srgbClr val="C0C0C0"/>
                  </a:outerShdw>
                </a:effectLst>
              </a:rPr>
              <a:t>無形效益</a:t>
            </a:r>
          </a:p>
          <a:p>
            <a:pPr>
              <a:lnSpc>
                <a:spcPct val="80000"/>
              </a:lnSpc>
              <a:buFont typeface="Wingdings" pitchFamily="2" charset="2"/>
              <a:buNone/>
            </a:pPr>
            <a:r>
              <a:rPr lang="en-US" altLang="zh-TW" sz="2000"/>
              <a:t>‧</a:t>
            </a:r>
            <a:r>
              <a:rPr lang="zh-TW" altLang="en-US" sz="2000"/>
              <a:t>人員減少		             </a:t>
            </a:r>
            <a:r>
              <a:rPr lang="en-US" altLang="zh-TW" sz="2000"/>
              <a:t>‧</a:t>
            </a:r>
            <a:r>
              <a:rPr lang="zh-TW" altLang="en-US" sz="2000"/>
              <a:t>提高資訊的可見度</a:t>
            </a:r>
          </a:p>
          <a:p>
            <a:pPr>
              <a:lnSpc>
                <a:spcPct val="80000"/>
              </a:lnSpc>
              <a:buFont typeface="Wingdings" pitchFamily="2" charset="2"/>
              <a:buNone/>
            </a:pPr>
            <a:r>
              <a:rPr lang="en-US" altLang="zh-TW" sz="2000"/>
              <a:t>‧</a:t>
            </a:r>
            <a:r>
              <a:rPr lang="zh-TW" altLang="en-US" sz="2000"/>
              <a:t>存貨減少	   	             </a:t>
            </a:r>
            <a:r>
              <a:rPr lang="en-US" altLang="zh-TW" sz="2000"/>
              <a:t>‧</a:t>
            </a:r>
            <a:r>
              <a:rPr lang="zh-TW" altLang="en-US" sz="2000"/>
              <a:t>嶄新的或已改善的企業流程</a:t>
            </a:r>
          </a:p>
          <a:p>
            <a:pPr>
              <a:lnSpc>
                <a:spcPct val="80000"/>
              </a:lnSpc>
              <a:buFont typeface="Wingdings" pitchFamily="2" charset="2"/>
              <a:buNone/>
            </a:pPr>
            <a:r>
              <a:rPr lang="en-US" altLang="zh-TW" sz="2000"/>
              <a:t>‧</a:t>
            </a:r>
            <a:r>
              <a:rPr lang="zh-TW" altLang="en-US" sz="2000"/>
              <a:t>生產力增加	             </a:t>
            </a:r>
            <a:r>
              <a:rPr lang="en-US" altLang="zh-TW" sz="2000"/>
              <a:t>‧</a:t>
            </a:r>
            <a:r>
              <a:rPr lang="zh-TW" altLang="en-US" sz="2000"/>
              <a:t>改善對顧客的回應速度</a:t>
            </a:r>
          </a:p>
          <a:p>
            <a:pPr>
              <a:lnSpc>
                <a:spcPct val="80000"/>
              </a:lnSpc>
              <a:buFont typeface="Wingdings" pitchFamily="2" charset="2"/>
              <a:buNone/>
            </a:pPr>
            <a:r>
              <a:rPr lang="en-US" altLang="zh-TW" sz="2000"/>
              <a:t>‧</a:t>
            </a:r>
            <a:r>
              <a:rPr lang="zh-TW" altLang="en-US" sz="2000"/>
              <a:t>更快速的財務循環	    </a:t>
            </a:r>
            <a:r>
              <a:rPr lang="en-US" altLang="zh-TW" sz="2000"/>
              <a:t>‧</a:t>
            </a:r>
            <a:r>
              <a:rPr lang="zh-TW" altLang="en-US" sz="2000"/>
              <a:t>標準化電腦作業平台</a:t>
            </a:r>
          </a:p>
          <a:p>
            <a:pPr>
              <a:lnSpc>
                <a:spcPct val="80000"/>
              </a:lnSpc>
              <a:buFont typeface="Wingdings" pitchFamily="2" charset="2"/>
              <a:buNone/>
            </a:pPr>
            <a:r>
              <a:rPr lang="en-US" altLang="zh-TW" sz="2000"/>
              <a:t>‧</a:t>
            </a:r>
            <a:r>
              <a:rPr lang="zh-TW" altLang="en-US" sz="2000"/>
              <a:t>訂單流程的改善	             </a:t>
            </a:r>
            <a:r>
              <a:rPr lang="en-US" altLang="zh-TW" sz="2000"/>
              <a:t>‧</a:t>
            </a:r>
            <a:r>
              <a:rPr lang="zh-TW" altLang="en-US" sz="2000"/>
              <a:t>對各系統間的嚴密整合</a:t>
            </a:r>
          </a:p>
          <a:p>
            <a:pPr>
              <a:lnSpc>
                <a:spcPct val="80000"/>
              </a:lnSpc>
              <a:buFont typeface="Wingdings" pitchFamily="2" charset="2"/>
              <a:buNone/>
            </a:pPr>
            <a:r>
              <a:rPr lang="en-US" altLang="zh-TW" sz="2000"/>
              <a:t>‧</a:t>
            </a:r>
            <a:r>
              <a:rPr lang="zh-TW" altLang="en-US" sz="2000"/>
              <a:t>採購成本的降低	             </a:t>
            </a:r>
            <a:r>
              <a:rPr lang="en-US" altLang="zh-TW" sz="2000"/>
              <a:t>‧</a:t>
            </a:r>
            <a:r>
              <a:rPr lang="zh-TW" altLang="en-US" sz="2000"/>
              <a:t>改善成本結構</a:t>
            </a:r>
          </a:p>
          <a:p>
            <a:pPr>
              <a:lnSpc>
                <a:spcPct val="80000"/>
              </a:lnSpc>
              <a:buFont typeface="Wingdings" pitchFamily="2" charset="2"/>
              <a:buNone/>
            </a:pPr>
            <a:r>
              <a:rPr lang="en-US" altLang="zh-TW" sz="2000"/>
              <a:t>‧</a:t>
            </a:r>
            <a:r>
              <a:rPr lang="zh-TW" altLang="en-US" sz="2000"/>
              <a:t>減少 </a:t>
            </a:r>
            <a:r>
              <a:rPr lang="en-US" altLang="zh-TW" sz="2000"/>
              <a:t>IT </a:t>
            </a:r>
            <a:r>
              <a:rPr lang="zh-TW" altLang="en-US" sz="2000"/>
              <a:t>的花費	             </a:t>
            </a:r>
            <a:r>
              <a:rPr lang="en-US" altLang="zh-TW" sz="2000"/>
              <a:t>‧</a:t>
            </a:r>
            <a:r>
              <a:rPr lang="zh-TW" altLang="en-US" sz="2000"/>
              <a:t>更佳的彈性</a:t>
            </a:r>
          </a:p>
          <a:p>
            <a:pPr>
              <a:lnSpc>
                <a:spcPct val="80000"/>
              </a:lnSpc>
              <a:buFont typeface="Wingdings" pitchFamily="2" charset="2"/>
              <a:buNone/>
            </a:pPr>
            <a:r>
              <a:rPr lang="en-US" altLang="zh-TW" sz="2000"/>
              <a:t>‧</a:t>
            </a:r>
            <a:r>
              <a:rPr lang="zh-TW" altLang="en-US" sz="2000"/>
              <a:t>改善現金管理		   </a:t>
            </a:r>
            <a:r>
              <a:rPr lang="en-US" altLang="zh-TW" sz="2000"/>
              <a:t>‧</a:t>
            </a:r>
            <a:r>
              <a:rPr lang="zh-TW" altLang="en-US" sz="2000"/>
              <a:t>改善 </a:t>
            </a:r>
            <a:r>
              <a:rPr lang="en-US" altLang="zh-TW" sz="2000"/>
              <a:t>Y2K </a:t>
            </a:r>
            <a:r>
              <a:rPr lang="zh-TW" altLang="en-US" sz="2000"/>
              <a:t>的問題</a:t>
            </a:r>
          </a:p>
          <a:p>
            <a:pPr>
              <a:lnSpc>
                <a:spcPct val="80000"/>
              </a:lnSpc>
              <a:buFont typeface="Wingdings" pitchFamily="2" charset="2"/>
              <a:buNone/>
            </a:pPr>
            <a:r>
              <a:rPr lang="en-US" altLang="zh-TW" sz="2000"/>
              <a:t>‧</a:t>
            </a:r>
            <a:r>
              <a:rPr lang="zh-TW" altLang="en-US" sz="2000"/>
              <a:t>利潤的增加		    </a:t>
            </a:r>
            <a:r>
              <a:rPr lang="en-US" altLang="zh-TW" sz="2000"/>
              <a:t>‧</a:t>
            </a:r>
            <a:r>
              <a:rPr lang="zh-TW" altLang="en-US" sz="2000"/>
              <a:t>全球化的資訊分享</a:t>
            </a:r>
          </a:p>
          <a:p>
            <a:pPr>
              <a:lnSpc>
                <a:spcPct val="80000"/>
              </a:lnSpc>
              <a:buFont typeface="Wingdings" pitchFamily="2" charset="2"/>
              <a:buNone/>
            </a:pPr>
            <a:r>
              <a:rPr lang="en-US" altLang="zh-TW" sz="2000"/>
              <a:t>‧</a:t>
            </a:r>
            <a:r>
              <a:rPr lang="zh-TW" altLang="en-US" sz="2000"/>
              <a:t>維護成本的減少	              </a:t>
            </a:r>
            <a:r>
              <a:rPr lang="en-US" altLang="zh-TW" sz="2000"/>
              <a:t>‧</a:t>
            </a:r>
            <a:r>
              <a:rPr lang="zh-TW" altLang="en-US" sz="2000"/>
              <a:t>改善經營績效</a:t>
            </a:r>
          </a:p>
          <a:p>
            <a:pPr>
              <a:lnSpc>
                <a:spcPct val="80000"/>
              </a:lnSpc>
              <a:buFont typeface="Wingdings" pitchFamily="2" charset="2"/>
              <a:buNone/>
            </a:pPr>
            <a:r>
              <a:rPr lang="en-US" altLang="zh-TW" sz="2000"/>
              <a:t>‧</a:t>
            </a:r>
            <a:r>
              <a:rPr lang="zh-TW" altLang="en-US" sz="2000"/>
              <a:t>增加即時交貨的準確率   </a:t>
            </a:r>
            <a:r>
              <a:rPr lang="en-US" altLang="zh-TW" sz="2000"/>
              <a:t>‧</a:t>
            </a:r>
            <a:r>
              <a:rPr lang="zh-TW" altLang="en-US" sz="2000"/>
              <a:t>改善供應鏈的績效</a:t>
            </a:r>
          </a:p>
          <a:p>
            <a:pPr>
              <a:lnSpc>
                <a:spcPct val="80000"/>
              </a:lnSpc>
              <a:buFont typeface="Wingdings" pitchFamily="2" charset="2"/>
              <a:buNone/>
            </a:pPr>
            <a:r>
              <a:rPr lang="en-US" altLang="zh-TW" sz="2000"/>
              <a:t>‧</a:t>
            </a:r>
            <a:r>
              <a:rPr lang="zh-TW" altLang="en-US" sz="2000"/>
              <a:t>運售與配銷成本的減少   </a:t>
            </a:r>
            <a:r>
              <a:rPr lang="en-US" altLang="zh-TW" sz="2000"/>
              <a:t>‧</a:t>
            </a:r>
            <a:r>
              <a:rPr lang="zh-TW" altLang="en-US" sz="2000"/>
              <a:t>創造新的經營模式</a:t>
            </a:r>
          </a:p>
          <a:p>
            <a:pPr>
              <a:lnSpc>
                <a:spcPct val="80000"/>
              </a:lnSpc>
            </a:pPr>
            <a:endParaRPr lang="en-US" altLang="zh-TW" sz="2000"/>
          </a:p>
        </p:txBody>
      </p:sp>
    </p:spTree>
  </p:cSld>
  <p:clrMapOvr>
    <a:masterClrMapping/>
  </p:clrMapOvr>
  <p:transition spd="med">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a:extLst>
              <a:ext uri="{FF2B5EF4-FFF2-40B4-BE49-F238E27FC236}">
                <a16:creationId xmlns:a16="http://schemas.microsoft.com/office/drawing/2014/main" id="{88E98CEE-C8AC-70FF-BB59-4B4059FE9079}"/>
              </a:ext>
            </a:extLst>
          </p:cNvPr>
          <p:cNvGraphicFramePr>
            <a:graphicFrameLocks noGrp="1" noChangeAspect="1"/>
          </p:cNvGraphicFramePr>
          <p:nvPr>
            <p:ph type="tbl" idx="1"/>
          </p:nvPr>
        </p:nvGraphicFramePr>
        <p:xfrm>
          <a:off x="533400" y="785813"/>
          <a:ext cx="7753350" cy="6500812"/>
        </p:xfrm>
        <a:graphic>
          <a:graphicData uri="http://schemas.openxmlformats.org/presentationml/2006/ole">
            <mc:AlternateContent xmlns:mc="http://schemas.openxmlformats.org/markup-compatibility/2006">
              <mc:Choice xmlns:v="urn:schemas-microsoft-com:vml" Requires="v">
                <p:oleObj name="文件" r:id="rId2" imgW="23279100" imgH="19545300" progId="Word.Document.8">
                  <p:embed/>
                </p:oleObj>
              </mc:Choice>
              <mc:Fallback>
                <p:oleObj name="文件" r:id="rId2" imgW="23279100" imgH="19545300" progId="Word.Document.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85813"/>
                        <a:ext cx="775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28675" name="Rectangle 5">
            <a:extLst>
              <a:ext uri="{FF2B5EF4-FFF2-40B4-BE49-F238E27FC236}">
                <a16:creationId xmlns:a16="http://schemas.microsoft.com/office/drawing/2014/main" id="{00B3D03A-458D-393F-ACA6-E72AC092D88A}"/>
              </a:ext>
            </a:extLst>
          </p:cNvPr>
          <p:cNvSpPr>
            <a:spLocks noGrp="1" noChangeArrowheads="1"/>
          </p:cNvSpPr>
          <p:nvPr>
            <p:ph type="title"/>
          </p:nvPr>
        </p:nvSpPr>
        <p:spPr/>
        <p:txBody>
          <a:bodyPr/>
          <a:lstStyle/>
          <a:p>
            <a:r>
              <a:rPr lang="en-US" altLang="zh-TW"/>
              <a:t>ERP</a:t>
            </a:r>
            <a:r>
              <a:rPr lang="zh-TW" altLang="en-US"/>
              <a:t>可能效益</a:t>
            </a:r>
            <a:r>
              <a:rPr lang="en-US" altLang="zh-TW"/>
              <a:t>—</a:t>
            </a:r>
            <a:r>
              <a:rPr lang="zh-TW" altLang="en-US"/>
              <a:t>案例說明</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FBCEE3B4-4619-4EF5-FC26-5E75DDF09F03}"/>
              </a:ext>
            </a:extLst>
          </p:cNvPr>
          <p:cNvSpPr>
            <a:spLocks noGrp="1" noChangeArrowheads="1"/>
          </p:cNvSpPr>
          <p:nvPr>
            <p:ph type="title"/>
          </p:nvPr>
        </p:nvSpPr>
        <p:spPr/>
        <p:txBody>
          <a:bodyPr/>
          <a:lstStyle/>
          <a:p>
            <a:r>
              <a:rPr lang="zh-TW" altLang="en-US">
                <a:solidFill>
                  <a:srgbClr val="33CC33"/>
                </a:solidFill>
              </a:rPr>
              <a:t>那些企業可能使用</a:t>
            </a:r>
            <a:r>
              <a:rPr lang="en-US" altLang="zh-TW">
                <a:solidFill>
                  <a:srgbClr val="33CC33"/>
                </a:solidFill>
              </a:rPr>
              <a:t>ERP</a:t>
            </a:r>
          </a:p>
        </p:txBody>
      </p:sp>
      <p:sp>
        <p:nvSpPr>
          <p:cNvPr id="29699" name="Rectangle 3">
            <a:extLst>
              <a:ext uri="{FF2B5EF4-FFF2-40B4-BE49-F238E27FC236}">
                <a16:creationId xmlns:a16="http://schemas.microsoft.com/office/drawing/2014/main" id="{78B552D8-4832-C8F4-AC2D-8B516987C094}"/>
              </a:ext>
            </a:extLst>
          </p:cNvPr>
          <p:cNvSpPr>
            <a:spLocks noGrp="1" noChangeArrowheads="1"/>
          </p:cNvSpPr>
          <p:nvPr>
            <p:ph type="body" idx="1"/>
          </p:nvPr>
        </p:nvSpPr>
        <p:spPr>
          <a:xfrm>
            <a:off x="642938" y="1214438"/>
            <a:ext cx="7772400" cy="4114800"/>
          </a:xfrm>
        </p:spPr>
        <p:txBody>
          <a:bodyPr/>
          <a:lstStyle/>
          <a:p>
            <a:r>
              <a:rPr lang="zh-TW" altLang="en-US"/>
              <a:t>任何有一定規模的企業</a:t>
            </a:r>
          </a:p>
          <a:p>
            <a:endParaRPr lang="en-US" altLang="zh-TW"/>
          </a:p>
          <a:p>
            <a:r>
              <a:rPr lang="zh-TW" altLang="en-US"/>
              <a:t>產業別有</a:t>
            </a:r>
          </a:p>
          <a:p>
            <a:pPr lvl="1"/>
            <a:r>
              <a:rPr lang="zh-TW" altLang="en-US"/>
              <a:t>製造業</a:t>
            </a:r>
            <a:r>
              <a:rPr lang="en-US" altLang="zh-TW"/>
              <a:t>,</a:t>
            </a:r>
            <a:r>
              <a:rPr lang="zh-TW" altLang="en-US"/>
              <a:t> 金融業</a:t>
            </a:r>
            <a:r>
              <a:rPr lang="en-US" altLang="zh-TW"/>
              <a:t>, </a:t>
            </a:r>
            <a:r>
              <a:rPr lang="zh-TW" altLang="en-US"/>
              <a:t>營建業</a:t>
            </a:r>
            <a:r>
              <a:rPr lang="en-US" altLang="zh-TW"/>
              <a:t>,</a:t>
            </a:r>
            <a:r>
              <a:rPr lang="zh-TW" altLang="en-US"/>
              <a:t> 通訊業</a:t>
            </a:r>
            <a:r>
              <a:rPr lang="en-US" altLang="zh-TW"/>
              <a:t>,</a:t>
            </a:r>
            <a:r>
              <a:rPr lang="zh-TW" altLang="en-US"/>
              <a:t>零售業</a:t>
            </a:r>
            <a:r>
              <a:rPr lang="en-US" altLang="zh-TW"/>
              <a:t>, </a:t>
            </a:r>
            <a:r>
              <a:rPr lang="zh-TW" altLang="en-US"/>
              <a:t>流通業</a:t>
            </a:r>
            <a:r>
              <a:rPr lang="en-US" altLang="zh-TW"/>
              <a:t>,</a:t>
            </a:r>
            <a:r>
              <a:rPr lang="zh-TW" altLang="en-US"/>
              <a:t> 政府機關</a:t>
            </a:r>
            <a:r>
              <a:rPr lang="en-US" altLang="zh-TW"/>
              <a:t>, </a:t>
            </a:r>
            <a:r>
              <a:rPr lang="zh-TW" altLang="en-US"/>
              <a:t>大學</a:t>
            </a:r>
            <a:r>
              <a:rPr lang="en-US" altLang="zh-TW"/>
              <a:t>, </a:t>
            </a:r>
            <a:r>
              <a:rPr lang="zh-TW" altLang="en-US"/>
              <a:t>醫療院所</a:t>
            </a:r>
            <a:r>
              <a:rPr lang="en-US" altLang="zh-TW"/>
              <a:t>…</a:t>
            </a:r>
            <a:r>
              <a:rPr lang="zh-TW" altLang="en-US"/>
              <a:t>等</a:t>
            </a:r>
          </a:p>
          <a:p>
            <a:endParaRPr lang="en-US" altLang="zh-TW"/>
          </a:p>
          <a:p>
            <a:r>
              <a:rPr lang="en-US" altLang="zh-TW"/>
              <a:t>(</a:t>
            </a:r>
            <a:r>
              <a:rPr lang="zh-TW" altLang="en-US"/>
              <a:t>補充</a:t>
            </a:r>
            <a:r>
              <a:rPr lang="en-US" altLang="zh-TW"/>
              <a:t>)</a:t>
            </a:r>
            <a:r>
              <a:rPr lang="zh-TW" altLang="en-US"/>
              <a:t>可以單一企業用一套系統，也可集團內多企業用一套系統</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C65AC96-828A-0FE2-CA7B-844B49FA6366}"/>
              </a:ext>
            </a:extLst>
          </p:cNvPr>
          <p:cNvSpPr>
            <a:spLocks noGrp="1" noChangeArrowheads="1"/>
          </p:cNvSpPr>
          <p:nvPr>
            <p:ph type="title"/>
          </p:nvPr>
        </p:nvSpPr>
        <p:spPr/>
        <p:txBody>
          <a:bodyPr/>
          <a:lstStyle/>
          <a:p>
            <a:r>
              <a:rPr lang="en-US" altLang="zh-TW"/>
              <a:t>ERP</a:t>
            </a:r>
            <a:r>
              <a:rPr lang="zh-TW" altLang="en-US"/>
              <a:t>發揮績效前提</a:t>
            </a:r>
          </a:p>
        </p:txBody>
      </p:sp>
      <p:sp>
        <p:nvSpPr>
          <p:cNvPr id="30723" name="Rectangle 3">
            <a:extLst>
              <a:ext uri="{FF2B5EF4-FFF2-40B4-BE49-F238E27FC236}">
                <a16:creationId xmlns:a16="http://schemas.microsoft.com/office/drawing/2014/main" id="{E3586AE8-E91C-74AE-9F82-56ED4EBD611E}"/>
              </a:ext>
            </a:extLst>
          </p:cNvPr>
          <p:cNvSpPr>
            <a:spLocks noGrp="1" noChangeArrowheads="1"/>
          </p:cNvSpPr>
          <p:nvPr>
            <p:ph type="body" idx="1"/>
          </p:nvPr>
        </p:nvSpPr>
        <p:spPr/>
        <p:txBody>
          <a:bodyPr/>
          <a:lstStyle/>
          <a:p>
            <a:r>
              <a:rPr lang="en-US" altLang="zh-TW"/>
              <a:t>ERP</a:t>
            </a:r>
            <a:r>
              <a:rPr lang="zh-TW" altLang="en-US"/>
              <a:t>系統要發揮績效須</a:t>
            </a:r>
          </a:p>
          <a:p>
            <a:pPr lvl="1"/>
            <a:r>
              <a:rPr lang="zh-TW" altLang="en-US"/>
              <a:t>適當的企業流程</a:t>
            </a:r>
          </a:p>
          <a:p>
            <a:pPr lvl="1"/>
            <a:r>
              <a:rPr lang="zh-TW" altLang="en-US"/>
              <a:t>洽當的導入方法</a:t>
            </a:r>
          </a:p>
          <a:p>
            <a:pPr lvl="1"/>
            <a:r>
              <a:rPr lang="zh-TW" altLang="en-US"/>
              <a:t>整合的</a:t>
            </a:r>
            <a:r>
              <a:rPr lang="en-US" altLang="zh-TW"/>
              <a:t>IT</a:t>
            </a:r>
            <a:r>
              <a:rPr lang="zh-TW" altLang="en-US"/>
              <a:t>環境</a:t>
            </a:r>
          </a:p>
        </p:txBody>
      </p:sp>
    </p:spTree>
  </p:cSld>
  <p:clrMapOvr>
    <a:masterClrMapping/>
  </p:clrMapOvr>
  <p:transition spd="med">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a:extLst>
              <a:ext uri="{FF2B5EF4-FFF2-40B4-BE49-F238E27FC236}">
                <a16:creationId xmlns:a16="http://schemas.microsoft.com/office/drawing/2014/main" id="{6BB6CE42-53DF-E4BD-B03D-B17E677DCCBB}"/>
              </a:ext>
            </a:extLst>
          </p:cNvPr>
          <p:cNvSpPr>
            <a:spLocks noGrp="1" noChangeArrowheads="1"/>
          </p:cNvSpPr>
          <p:nvPr>
            <p:ph type="title"/>
          </p:nvPr>
        </p:nvSpPr>
        <p:spPr/>
        <p:txBody>
          <a:bodyPr/>
          <a:lstStyle/>
          <a:p>
            <a:r>
              <a:rPr lang="en-US" altLang="zh-TW"/>
              <a:t>ERP</a:t>
            </a:r>
            <a:r>
              <a:rPr lang="zh-TW" altLang="en-US"/>
              <a:t>發揮績效前提</a:t>
            </a:r>
            <a:r>
              <a:rPr lang="en-US" altLang="zh-TW"/>
              <a:t>—</a:t>
            </a:r>
            <a:r>
              <a:rPr lang="zh-TW" altLang="en-US"/>
              <a:t>三大要素</a:t>
            </a:r>
            <a:endParaRPr lang="zh-TW" altLang="zh-TW"/>
          </a:p>
        </p:txBody>
      </p:sp>
      <p:pic>
        <p:nvPicPr>
          <p:cNvPr id="31747" name="圖片 3" descr="1-9新.jpg">
            <a:extLst>
              <a:ext uri="{FF2B5EF4-FFF2-40B4-BE49-F238E27FC236}">
                <a16:creationId xmlns:a16="http://schemas.microsoft.com/office/drawing/2014/main" id="{79B2D3B9-7784-CE21-EE64-A35B4F21FD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235075"/>
            <a:ext cx="69548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E0DC0AC-9A7E-FF8B-A0BA-297CA5BDB73B}"/>
              </a:ext>
            </a:extLst>
          </p:cNvPr>
          <p:cNvSpPr>
            <a:spLocks noGrp="1" noChangeArrowheads="1"/>
          </p:cNvSpPr>
          <p:nvPr>
            <p:ph type="title"/>
          </p:nvPr>
        </p:nvSpPr>
        <p:spPr/>
        <p:txBody>
          <a:bodyPr/>
          <a:lstStyle/>
          <a:p>
            <a:r>
              <a:rPr lang="zh-TW" altLang="en-US"/>
              <a:t>簡報大綱</a:t>
            </a:r>
          </a:p>
        </p:txBody>
      </p:sp>
      <p:sp>
        <p:nvSpPr>
          <p:cNvPr id="32771" name="Rectangle 3">
            <a:extLst>
              <a:ext uri="{FF2B5EF4-FFF2-40B4-BE49-F238E27FC236}">
                <a16:creationId xmlns:a16="http://schemas.microsoft.com/office/drawing/2014/main" id="{FEECEF62-EF34-7C16-7A09-7B737A0E3744}"/>
              </a:ext>
            </a:extLst>
          </p:cNvPr>
          <p:cNvSpPr>
            <a:spLocks noGrp="1" noChangeArrowheads="1"/>
          </p:cNvSpPr>
          <p:nvPr>
            <p:ph type="body" idx="1"/>
          </p:nvPr>
        </p:nvSpPr>
        <p:spPr/>
        <p:txBody>
          <a:bodyPr/>
          <a:lstStyle/>
          <a:p>
            <a:r>
              <a:rPr lang="zh-TW" altLang="en-US"/>
              <a:t>定義與沿革</a:t>
            </a:r>
          </a:p>
          <a:p>
            <a:r>
              <a:rPr lang="zh-TW" altLang="en-US"/>
              <a:t>企業為何使用</a:t>
            </a:r>
            <a:r>
              <a:rPr lang="en-US" altLang="zh-TW"/>
              <a:t>ERP</a:t>
            </a:r>
          </a:p>
          <a:p>
            <a:r>
              <a:rPr lang="en-US" altLang="zh-TW">
                <a:solidFill>
                  <a:srgbClr val="FF0000"/>
                </a:solidFill>
              </a:rPr>
              <a:t>ERP </a:t>
            </a:r>
            <a:r>
              <a:rPr lang="zh-TW" altLang="en-US">
                <a:solidFill>
                  <a:srgbClr val="FF0000"/>
                </a:solidFill>
              </a:rPr>
              <a:t>導入</a:t>
            </a:r>
          </a:p>
          <a:p>
            <a:r>
              <a:rPr lang="en-US" altLang="zh-TW"/>
              <a:t>ERP</a:t>
            </a:r>
            <a:r>
              <a:rPr lang="zh-TW" altLang="en-US"/>
              <a:t>所需技術</a:t>
            </a:r>
            <a:endParaRPr lang="zh-TW" altLang="en-US">
              <a:solidFill>
                <a:srgbClr val="FF0000"/>
              </a:solidFill>
            </a:endParaRPr>
          </a:p>
          <a:p>
            <a:r>
              <a:rPr lang="zh-TW" altLang="en-US"/>
              <a:t>以</a:t>
            </a:r>
            <a:r>
              <a:rPr lang="en-US" altLang="zh-TW"/>
              <a:t>ERP</a:t>
            </a:r>
            <a:r>
              <a:rPr lang="zh-TW" altLang="en-US"/>
              <a:t>為基礎的企業</a:t>
            </a:r>
            <a:r>
              <a:rPr lang="en-US" altLang="zh-TW"/>
              <a:t>e</a:t>
            </a:r>
            <a:r>
              <a:rPr lang="zh-TW" altLang="en-US"/>
              <a:t>化</a:t>
            </a:r>
          </a:p>
          <a:p>
            <a:endParaRPr lang="en-US" altLang="zh-TW"/>
          </a:p>
        </p:txBody>
      </p:sp>
    </p:spTree>
  </p:cSld>
  <p:clrMapOvr>
    <a:masterClrMapping/>
  </p:clrMapOvr>
  <p:transition spd="med">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a:extLst>
              <a:ext uri="{FF2B5EF4-FFF2-40B4-BE49-F238E27FC236}">
                <a16:creationId xmlns:a16="http://schemas.microsoft.com/office/drawing/2014/main" id="{F1996DC5-381C-EA1F-DEBA-8977DAE54A9C}"/>
              </a:ext>
            </a:extLst>
          </p:cNvPr>
          <p:cNvSpPr>
            <a:spLocks noGrp="1" noChangeArrowheads="1"/>
          </p:cNvSpPr>
          <p:nvPr>
            <p:ph type="title"/>
          </p:nvPr>
        </p:nvSpPr>
        <p:spPr/>
        <p:txBody>
          <a:bodyPr/>
          <a:lstStyle/>
          <a:p>
            <a:r>
              <a:rPr lang="en-US" altLang="zh-TW"/>
              <a:t>ERP</a:t>
            </a:r>
            <a:r>
              <a:rPr lang="zh-TW" altLang="en-US"/>
              <a:t>導入專案各階段</a:t>
            </a:r>
          </a:p>
        </p:txBody>
      </p:sp>
      <p:pic>
        <p:nvPicPr>
          <p:cNvPr id="33795" name="圖片 3" descr="1-10新.jpg">
            <a:extLst>
              <a:ext uri="{FF2B5EF4-FFF2-40B4-BE49-F238E27FC236}">
                <a16:creationId xmlns:a16="http://schemas.microsoft.com/office/drawing/2014/main" id="{9919C06C-1E57-2DA5-D289-D62D7F60E1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857375"/>
            <a:ext cx="87153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D80A3C9-5763-384C-10C3-6993E85B5ED1}"/>
              </a:ext>
            </a:extLst>
          </p:cNvPr>
          <p:cNvSpPr>
            <a:spLocks noGrp="1" noChangeArrowheads="1"/>
          </p:cNvSpPr>
          <p:nvPr>
            <p:ph type="title"/>
          </p:nvPr>
        </p:nvSpPr>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a:t>
            </a:r>
            <a:r>
              <a:rPr lang="zh-TW" altLang="en-US">
                <a:solidFill>
                  <a:srgbClr val="33CC33"/>
                </a:solidFill>
              </a:rPr>
              <a:t>何時適合導入</a:t>
            </a:r>
            <a:r>
              <a:rPr lang="en-US" altLang="zh-TW">
                <a:solidFill>
                  <a:srgbClr val="33CC33"/>
                </a:solidFill>
              </a:rPr>
              <a:t>ERP?</a:t>
            </a:r>
          </a:p>
        </p:txBody>
      </p:sp>
      <p:sp>
        <p:nvSpPr>
          <p:cNvPr id="34819" name="Rectangle 3">
            <a:extLst>
              <a:ext uri="{FF2B5EF4-FFF2-40B4-BE49-F238E27FC236}">
                <a16:creationId xmlns:a16="http://schemas.microsoft.com/office/drawing/2014/main" id="{6EF763B1-D437-0AFA-2A23-412BD27151C4}"/>
              </a:ext>
            </a:extLst>
          </p:cNvPr>
          <p:cNvSpPr>
            <a:spLocks noGrp="1" noChangeArrowheads="1"/>
          </p:cNvSpPr>
          <p:nvPr>
            <p:ph type="body" idx="1"/>
          </p:nvPr>
        </p:nvSpPr>
        <p:spPr/>
        <p:txBody>
          <a:bodyPr/>
          <a:lstStyle/>
          <a:p>
            <a:r>
              <a:rPr lang="zh-TW" altLang="en-US" dirty="0"/>
              <a:t>經營策略與組織維持穩定</a:t>
            </a:r>
          </a:p>
          <a:p>
            <a:r>
              <a:rPr lang="zh-TW" altLang="en-US" dirty="0">
                <a:solidFill>
                  <a:srgbClr val="FF2F92"/>
                </a:solidFill>
              </a:rPr>
              <a:t>景氣快從谷底反升</a:t>
            </a:r>
          </a:p>
          <a:p>
            <a:pPr lvl="1"/>
            <a:endParaRPr lang="en-US" altLang="zh-TW"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C3294A5-B1ED-4464-1217-F421C06758B2}"/>
              </a:ext>
            </a:extLst>
          </p:cNvPr>
          <p:cNvSpPr>
            <a:spLocks noGrp="1" noChangeArrowheads="1"/>
          </p:cNvSpPr>
          <p:nvPr>
            <p:ph type="title"/>
          </p:nvPr>
        </p:nvSpPr>
        <p:spPr/>
        <p:txBody>
          <a:bodyPr/>
          <a:lstStyle/>
          <a:p>
            <a:r>
              <a:rPr lang="zh-TW" altLang="en-US"/>
              <a:t>簡報大綱</a:t>
            </a:r>
          </a:p>
        </p:txBody>
      </p:sp>
      <p:sp>
        <p:nvSpPr>
          <p:cNvPr id="8195" name="Rectangle 3">
            <a:extLst>
              <a:ext uri="{FF2B5EF4-FFF2-40B4-BE49-F238E27FC236}">
                <a16:creationId xmlns:a16="http://schemas.microsoft.com/office/drawing/2014/main" id="{DF007EBE-5882-7C51-11F2-B5D2B482861C}"/>
              </a:ext>
            </a:extLst>
          </p:cNvPr>
          <p:cNvSpPr>
            <a:spLocks noGrp="1" noChangeArrowheads="1"/>
          </p:cNvSpPr>
          <p:nvPr>
            <p:ph type="body" idx="1"/>
          </p:nvPr>
        </p:nvSpPr>
        <p:spPr/>
        <p:txBody>
          <a:bodyPr/>
          <a:lstStyle/>
          <a:p>
            <a:r>
              <a:rPr lang="zh-TW" altLang="en-US">
                <a:solidFill>
                  <a:srgbClr val="FF0000"/>
                </a:solidFill>
              </a:rPr>
              <a:t>定義與沿革</a:t>
            </a:r>
          </a:p>
          <a:p>
            <a:r>
              <a:rPr lang="zh-TW" altLang="en-US"/>
              <a:t>企業為何使用</a:t>
            </a:r>
            <a:r>
              <a:rPr lang="en-US" altLang="zh-TW"/>
              <a:t>ERP</a:t>
            </a:r>
          </a:p>
          <a:p>
            <a:r>
              <a:rPr lang="en-US" altLang="zh-TW"/>
              <a:t>ERP </a:t>
            </a:r>
            <a:r>
              <a:rPr lang="zh-TW" altLang="en-US"/>
              <a:t>導入</a:t>
            </a:r>
          </a:p>
          <a:p>
            <a:r>
              <a:rPr lang="en-US" altLang="zh-TW"/>
              <a:t>ERP</a:t>
            </a:r>
            <a:r>
              <a:rPr lang="zh-TW" altLang="en-US"/>
              <a:t>所需技術</a:t>
            </a:r>
          </a:p>
          <a:p>
            <a:r>
              <a:rPr lang="zh-TW" altLang="en-US"/>
              <a:t>以</a:t>
            </a:r>
            <a:r>
              <a:rPr lang="en-US" altLang="zh-TW"/>
              <a:t>ERP</a:t>
            </a:r>
            <a:r>
              <a:rPr lang="zh-TW" altLang="en-US"/>
              <a:t>為基礎的企業</a:t>
            </a:r>
            <a:r>
              <a:rPr lang="en-US" altLang="zh-TW"/>
              <a:t>e</a:t>
            </a:r>
            <a:r>
              <a:rPr lang="zh-TW" altLang="en-US"/>
              <a:t>化</a:t>
            </a:r>
          </a:p>
          <a:p>
            <a:endParaRPr lang="en-US" altLang="zh-TW"/>
          </a:p>
        </p:txBody>
      </p:sp>
    </p:spTree>
  </p:cSld>
  <p:clrMapOvr>
    <a:masterClrMapping/>
  </p:clrMapOvr>
  <p:transition spd="med">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6243B64-C4B4-A16D-1AB3-E45C277F1F9B}"/>
              </a:ext>
            </a:extLst>
          </p:cNvPr>
          <p:cNvSpPr>
            <a:spLocks noGrp="1" noChangeArrowheads="1"/>
          </p:cNvSpPr>
          <p:nvPr>
            <p:ph type="title"/>
          </p:nvPr>
        </p:nvSpPr>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a:t>
            </a:r>
            <a:r>
              <a:rPr lang="zh-TW" altLang="en-US">
                <a:solidFill>
                  <a:srgbClr val="33CC33"/>
                </a:solidFill>
              </a:rPr>
              <a:t>軟體公司選擇</a:t>
            </a:r>
          </a:p>
        </p:txBody>
      </p:sp>
      <p:sp>
        <p:nvSpPr>
          <p:cNvPr id="35843" name="Rectangle 3">
            <a:extLst>
              <a:ext uri="{FF2B5EF4-FFF2-40B4-BE49-F238E27FC236}">
                <a16:creationId xmlns:a16="http://schemas.microsoft.com/office/drawing/2014/main" id="{C54A9060-5212-D3B1-636E-7D15932C5165}"/>
              </a:ext>
            </a:extLst>
          </p:cNvPr>
          <p:cNvSpPr>
            <a:spLocks noGrp="1" noChangeArrowheads="1"/>
          </p:cNvSpPr>
          <p:nvPr>
            <p:ph type="body" idx="1"/>
          </p:nvPr>
        </p:nvSpPr>
        <p:spPr/>
        <p:txBody>
          <a:bodyPr/>
          <a:lstStyle/>
          <a:p>
            <a:r>
              <a:rPr lang="zh-TW" altLang="en-US"/>
              <a:t>企業形象與穩定度</a:t>
            </a:r>
          </a:p>
          <a:p>
            <a:r>
              <a:rPr lang="zh-TW" altLang="en-US"/>
              <a:t>軟體功能</a:t>
            </a:r>
          </a:p>
          <a:p>
            <a:r>
              <a:rPr lang="zh-TW" altLang="en-US"/>
              <a:t>軟體開發技術平台</a:t>
            </a:r>
          </a:p>
          <a:p>
            <a:r>
              <a:rPr lang="zh-TW" altLang="en-US"/>
              <a:t>所能提供的後續服務</a:t>
            </a:r>
          </a:p>
          <a:p>
            <a:r>
              <a:rPr lang="zh-TW" altLang="en-US"/>
              <a:t>成本 </a:t>
            </a:r>
            <a:r>
              <a:rPr lang="en-US" altLang="zh-TW"/>
              <a:t>(Total Cost of Ownership)</a:t>
            </a:r>
          </a:p>
          <a:p>
            <a:r>
              <a:rPr lang="zh-TW" altLang="en-US"/>
              <a:t>從其他用戶了解產品與服務</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2A31603-E7FE-3C6F-2722-A6E797B9D542}"/>
              </a:ext>
            </a:extLst>
          </p:cNvPr>
          <p:cNvSpPr>
            <a:spLocks noGrp="1" noChangeArrowheads="1"/>
          </p:cNvSpPr>
          <p:nvPr>
            <p:ph type="title"/>
          </p:nvPr>
        </p:nvSpPr>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a:t>
            </a:r>
            <a:r>
              <a:rPr lang="zh-TW" altLang="en-US">
                <a:solidFill>
                  <a:srgbClr val="33CC33"/>
                </a:solidFill>
              </a:rPr>
              <a:t>顧問公司挑選考量要件</a:t>
            </a:r>
            <a:r>
              <a:rPr lang="zh-TW" altLang="en-US"/>
              <a:t> </a:t>
            </a:r>
          </a:p>
        </p:txBody>
      </p:sp>
      <p:sp>
        <p:nvSpPr>
          <p:cNvPr id="36867" name="Rectangle 3">
            <a:extLst>
              <a:ext uri="{FF2B5EF4-FFF2-40B4-BE49-F238E27FC236}">
                <a16:creationId xmlns:a16="http://schemas.microsoft.com/office/drawing/2014/main" id="{FB17341B-7DD6-412B-9A04-DFB0C9F2F8D5}"/>
              </a:ext>
            </a:extLst>
          </p:cNvPr>
          <p:cNvSpPr>
            <a:spLocks noGrp="1" noChangeArrowheads="1"/>
          </p:cNvSpPr>
          <p:nvPr>
            <p:ph type="body" idx="1"/>
          </p:nvPr>
        </p:nvSpPr>
        <p:spPr>
          <a:xfrm>
            <a:off x="468313" y="981075"/>
            <a:ext cx="7772400" cy="4114800"/>
          </a:xfrm>
        </p:spPr>
        <p:txBody>
          <a:bodyPr/>
          <a:lstStyle/>
          <a:p>
            <a:r>
              <a:rPr lang="zh-TW" altLang="en-US" sz="2000"/>
              <a:t>顧問品質與可獲得性</a:t>
            </a:r>
          </a:p>
          <a:p>
            <a:r>
              <a:rPr lang="zh-TW" altLang="en-US" sz="2000"/>
              <a:t>顧問公司對企業的了解程度</a:t>
            </a:r>
          </a:p>
          <a:p>
            <a:r>
              <a:rPr lang="zh-TW" altLang="en-US" sz="2000"/>
              <a:t>顧問對企業所在產業的了解</a:t>
            </a:r>
          </a:p>
          <a:p>
            <a:r>
              <a:rPr lang="zh-TW" altLang="en-US" sz="2000"/>
              <a:t>以前的專案能否如期如預算結案</a:t>
            </a:r>
          </a:p>
          <a:p>
            <a:r>
              <a:rPr lang="zh-TW" altLang="en-US" sz="2000"/>
              <a:t>是否與客戶能維持良好關係</a:t>
            </a:r>
          </a:p>
          <a:p>
            <a:r>
              <a:rPr lang="zh-TW" altLang="en-US" sz="2000"/>
              <a:t>是否有好的系統導入方法論</a:t>
            </a:r>
          </a:p>
          <a:p>
            <a:r>
              <a:rPr lang="zh-TW" altLang="en-US" sz="2000"/>
              <a:t>成本</a:t>
            </a:r>
          </a:p>
          <a:p>
            <a:r>
              <a:rPr lang="zh-TW" altLang="en-US" sz="2000"/>
              <a:t>顧問公司對本企業預期投入程度</a:t>
            </a:r>
            <a:r>
              <a:rPr lang="en-US" altLang="zh-TW" sz="2000"/>
              <a:t>(commitment)       </a:t>
            </a:r>
          </a:p>
          <a:p>
            <a:pPr>
              <a:buFont typeface="Wingdings" pitchFamily="2" charset="2"/>
              <a:buNone/>
            </a:pPr>
            <a:r>
              <a:rPr lang="en-US" altLang="zh-TW" sz="2000"/>
              <a:t>    </a:t>
            </a:r>
          </a:p>
        </p:txBody>
      </p:sp>
      <p:pic>
        <p:nvPicPr>
          <p:cNvPr id="36868" name="Picture 4" descr="PE01846_">
            <a:extLst>
              <a:ext uri="{FF2B5EF4-FFF2-40B4-BE49-F238E27FC236}">
                <a16:creationId xmlns:a16="http://schemas.microsoft.com/office/drawing/2014/main" id="{0A70C871-46B2-B8F9-C923-93B033DF9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727575"/>
            <a:ext cx="259556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C6A8850-A2A7-C91B-DDD2-24ABE9F5013D}"/>
              </a:ext>
            </a:extLst>
          </p:cNvPr>
          <p:cNvSpPr>
            <a:spLocks noGrp="1" noChangeArrowheads="1"/>
          </p:cNvSpPr>
          <p:nvPr>
            <p:ph type="title"/>
          </p:nvPr>
        </p:nvSpPr>
        <p:spPr/>
        <p:txBody>
          <a:bodyPr/>
          <a:lstStyle/>
          <a:p>
            <a:r>
              <a:rPr lang="en-US" altLang="zh-TW"/>
              <a:t>ERP</a:t>
            </a:r>
            <a:r>
              <a:rPr lang="zh-TW" altLang="en-US"/>
              <a:t>導入兩大重點</a:t>
            </a:r>
          </a:p>
        </p:txBody>
      </p:sp>
      <p:sp>
        <p:nvSpPr>
          <p:cNvPr id="37891" name="Rectangle 3">
            <a:extLst>
              <a:ext uri="{FF2B5EF4-FFF2-40B4-BE49-F238E27FC236}">
                <a16:creationId xmlns:a16="http://schemas.microsoft.com/office/drawing/2014/main" id="{4214B50F-E9D3-820D-D665-3C8D57E4DF65}"/>
              </a:ext>
            </a:extLst>
          </p:cNvPr>
          <p:cNvSpPr>
            <a:spLocks noGrp="1" noChangeArrowheads="1"/>
          </p:cNvSpPr>
          <p:nvPr>
            <p:ph type="body" idx="1"/>
          </p:nvPr>
        </p:nvSpPr>
        <p:spPr/>
        <p:txBody>
          <a:bodyPr/>
          <a:lstStyle/>
          <a:p>
            <a:r>
              <a:rPr lang="zh-TW" altLang="en-US"/>
              <a:t>將正確的流程調整至系統中</a:t>
            </a:r>
          </a:p>
          <a:p>
            <a:r>
              <a:rPr lang="zh-TW" altLang="en-US"/>
              <a:t>將正確的資料輸入系統中</a:t>
            </a:r>
          </a:p>
        </p:txBody>
      </p:sp>
    </p:spTree>
  </p:cSld>
  <p:clrMapOvr>
    <a:masterClrMapping/>
  </p:clrMapOvr>
  <p:transition spd="med">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1982B5C0-B11D-1843-E63A-E7F13431C61C}"/>
              </a:ext>
            </a:extLst>
          </p:cNvPr>
          <p:cNvSpPr>
            <a:spLocks noGrp="1" noChangeArrowheads="1"/>
          </p:cNvSpPr>
          <p:nvPr>
            <p:ph type="title"/>
          </p:nvPr>
        </p:nvSpPr>
        <p:spPr/>
        <p:txBody>
          <a:bodyPr/>
          <a:lstStyle/>
          <a:p>
            <a:r>
              <a:rPr lang="zh-TW" altLang="en-US"/>
              <a:t>系統導入步驟</a:t>
            </a:r>
          </a:p>
        </p:txBody>
      </p:sp>
      <p:sp>
        <p:nvSpPr>
          <p:cNvPr id="39939" name="Rectangle 4">
            <a:extLst>
              <a:ext uri="{FF2B5EF4-FFF2-40B4-BE49-F238E27FC236}">
                <a16:creationId xmlns:a16="http://schemas.microsoft.com/office/drawing/2014/main" id="{9E099D9C-0F61-8932-D6C1-7D75D442480F}"/>
              </a:ext>
            </a:extLst>
          </p:cNvPr>
          <p:cNvSpPr>
            <a:spLocks noGrp="1" noChangeArrowheads="1"/>
          </p:cNvSpPr>
          <p:nvPr>
            <p:ph type="body" idx="1"/>
          </p:nvPr>
        </p:nvSpPr>
        <p:spPr/>
        <p:txBody>
          <a:bodyPr/>
          <a:lstStyle/>
          <a:p>
            <a:r>
              <a:rPr lang="zh-TW" altLang="en-US"/>
              <a:t>專案準備</a:t>
            </a:r>
          </a:p>
          <a:p>
            <a:r>
              <a:rPr lang="zh-TW" altLang="en-US"/>
              <a:t>企業藍圖規劃</a:t>
            </a:r>
          </a:p>
          <a:p>
            <a:r>
              <a:rPr lang="zh-TW" altLang="en-US"/>
              <a:t>系統建置</a:t>
            </a:r>
          </a:p>
          <a:p>
            <a:r>
              <a:rPr lang="zh-TW" altLang="en-US"/>
              <a:t>系統上線規劃</a:t>
            </a:r>
          </a:p>
          <a:p>
            <a:r>
              <a:rPr lang="zh-TW" altLang="en-US"/>
              <a:t>系統上線</a:t>
            </a:r>
          </a:p>
          <a:p>
            <a:pPr>
              <a:buFont typeface="Wingdings" pitchFamily="2" charset="2"/>
              <a:buNone/>
            </a:pPr>
            <a:endParaRPr lang="en-US" altLang="zh-TW"/>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a16="http://schemas.microsoft.com/office/drawing/2014/main" id="{F8CA36FF-FBDE-EC2F-31D2-476277FC4917}"/>
              </a:ext>
            </a:extLst>
          </p:cNvPr>
          <p:cNvSpPr>
            <a:spLocks noGrp="1" noChangeArrowheads="1"/>
          </p:cNvSpPr>
          <p:nvPr>
            <p:ph type="title"/>
          </p:nvPr>
        </p:nvSpPr>
        <p:spPr/>
        <p:txBody>
          <a:bodyPr/>
          <a:lstStyle/>
          <a:p>
            <a:r>
              <a:rPr lang="en-US" altLang="zh-TW"/>
              <a:t>ERP</a:t>
            </a:r>
            <a:r>
              <a:rPr lang="zh-TW" altLang="en-US"/>
              <a:t>導入專案組織圖</a:t>
            </a:r>
          </a:p>
        </p:txBody>
      </p:sp>
      <p:pic>
        <p:nvPicPr>
          <p:cNvPr id="40963" name="圖片 3" descr="1-12新.jpg">
            <a:extLst>
              <a:ext uri="{FF2B5EF4-FFF2-40B4-BE49-F238E27FC236}">
                <a16:creationId xmlns:a16="http://schemas.microsoft.com/office/drawing/2014/main" id="{C6EA2A60-5360-6FFB-129C-93F496A1AD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714375"/>
            <a:ext cx="8143875"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A6C9469-4F9F-3DE8-C2CB-08484FE8E06F}"/>
              </a:ext>
            </a:extLst>
          </p:cNvPr>
          <p:cNvSpPr>
            <a:spLocks noGrp="1" noChangeArrowheads="1"/>
          </p:cNvSpPr>
          <p:nvPr>
            <p:ph type="title"/>
          </p:nvPr>
        </p:nvSpPr>
        <p:spPr/>
        <p:txBody>
          <a:bodyPr/>
          <a:lstStyle/>
          <a:p>
            <a:r>
              <a:rPr lang="en-US" altLang="zh-TW"/>
              <a:t>(</a:t>
            </a:r>
            <a:r>
              <a:rPr lang="zh-TW" altLang="en-US"/>
              <a:t>補充</a:t>
            </a:r>
            <a:r>
              <a:rPr lang="en-US" altLang="zh-TW"/>
              <a:t>)</a:t>
            </a:r>
            <a:r>
              <a:rPr lang="zh-TW" altLang="en-US"/>
              <a:t>跨步驟專案活動</a:t>
            </a:r>
          </a:p>
        </p:txBody>
      </p:sp>
      <p:sp>
        <p:nvSpPr>
          <p:cNvPr id="41987" name="Rectangle 3">
            <a:extLst>
              <a:ext uri="{FF2B5EF4-FFF2-40B4-BE49-F238E27FC236}">
                <a16:creationId xmlns:a16="http://schemas.microsoft.com/office/drawing/2014/main" id="{4B7D69A6-C8A6-DF3C-E616-7326B997E1EA}"/>
              </a:ext>
            </a:extLst>
          </p:cNvPr>
          <p:cNvSpPr>
            <a:spLocks noGrp="1" noChangeArrowheads="1"/>
          </p:cNvSpPr>
          <p:nvPr>
            <p:ph type="body" idx="1"/>
          </p:nvPr>
        </p:nvSpPr>
        <p:spPr/>
        <p:txBody>
          <a:bodyPr/>
          <a:lstStyle/>
          <a:p>
            <a:r>
              <a:rPr lang="zh-TW" altLang="en-US"/>
              <a:t>變革管理</a:t>
            </a:r>
          </a:p>
          <a:p>
            <a:pPr lvl="1"/>
            <a:r>
              <a:rPr lang="zh-TW" altLang="en-US"/>
              <a:t>經由溝通與教育訓練</a:t>
            </a:r>
            <a:r>
              <a:rPr lang="en-US" altLang="zh-TW"/>
              <a:t>, </a:t>
            </a:r>
            <a:r>
              <a:rPr lang="zh-TW" altLang="en-US"/>
              <a:t>確保員工能接受新系統</a:t>
            </a:r>
          </a:p>
          <a:p>
            <a:r>
              <a:rPr lang="zh-TW" altLang="en-US"/>
              <a:t>專案控管</a:t>
            </a:r>
          </a:p>
          <a:p>
            <a:pPr lvl="1"/>
            <a:r>
              <a:rPr lang="zh-TW" altLang="en-US"/>
              <a:t>確保計畫能準時</a:t>
            </a:r>
            <a:r>
              <a:rPr lang="en-US" altLang="zh-TW"/>
              <a:t>, </a:t>
            </a:r>
            <a:r>
              <a:rPr lang="zh-TW" altLang="en-US"/>
              <a:t>在預算額度內上線</a:t>
            </a:r>
          </a:p>
        </p:txBody>
      </p:sp>
    </p:spTree>
  </p:cSld>
  <p:clrMapOvr>
    <a:masterClrMapping/>
  </p:clrMapOvr>
  <p:transition spd="med">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FF38CF2-53CE-23CE-2C9A-A6D9B6ACD265}"/>
              </a:ext>
            </a:extLst>
          </p:cNvPr>
          <p:cNvSpPr>
            <a:spLocks noGrp="1" noChangeArrowheads="1"/>
          </p:cNvSpPr>
          <p:nvPr>
            <p:ph type="title"/>
          </p:nvPr>
        </p:nvSpPr>
        <p:spPr/>
        <p:txBody>
          <a:bodyPr/>
          <a:lstStyle/>
          <a:p>
            <a:r>
              <a:rPr lang="zh-TW" altLang="en-US"/>
              <a:t>企業轉變的過程 </a:t>
            </a:r>
            <a:r>
              <a:rPr lang="en-US" altLang="zh-TW"/>
              <a:t>– </a:t>
            </a:r>
            <a:r>
              <a:rPr lang="zh-TW" altLang="en-US"/>
              <a:t>持續改善</a:t>
            </a:r>
          </a:p>
        </p:txBody>
      </p:sp>
      <p:pic>
        <p:nvPicPr>
          <p:cNvPr id="43011" name="圖片 3" descr="1-11新.jpg">
            <a:extLst>
              <a:ext uri="{FF2B5EF4-FFF2-40B4-BE49-F238E27FC236}">
                <a16:creationId xmlns:a16="http://schemas.microsoft.com/office/drawing/2014/main" id="{E52018DD-E9EA-0130-FEA1-6A5C18DB98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428875"/>
            <a:ext cx="84296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752EA58-12C6-FD06-DB6D-3DED386F6317}"/>
              </a:ext>
            </a:extLst>
          </p:cNvPr>
          <p:cNvSpPr>
            <a:spLocks noGrp="1" noChangeArrowheads="1"/>
          </p:cNvSpPr>
          <p:nvPr>
            <p:ph type="title"/>
          </p:nvPr>
        </p:nvSpPr>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a:t>
            </a:r>
            <a:r>
              <a:rPr lang="zh-TW" altLang="en-US">
                <a:solidFill>
                  <a:srgbClr val="33CC33"/>
                </a:solidFill>
              </a:rPr>
              <a:t>常被提到的關鍵成功因素</a:t>
            </a:r>
          </a:p>
        </p:txBody>
      </p:sp>
      <p:sp>
        <p:nvSpPr>
          <p:cNvPr id="44035" name="Rectangle 3">
            <a:extLst>
              <a:ext uri="{FF2B5EF4-FFF2-40B4-BE49-F238E27FC236}">
                <a16:creationId xmlns:a16="http://schemas.microsoft.com/office/drawing/2014/main" id="{A25B20A9-A760-7774-A478-A71B66FE4652}"/>
              </a:ext>
            </a:extLst>
          </p:cNvPr>
          <p:cNvSpPr>
            <a:spLocks noGrp="1" noChangeArrowheads="1"/>
          </p:cNvSpPr>
          <p:nvPr>
            <p:ph type="body" idx="1"/>
          </p:nvPr>
        </p:nvSpPr>
        <p:spPr/>
        <p:txBody>
          <a:bodyPr/>
          <a:lstStyle/>
          <a:p>
            <a:r>
              <a:rPr lang="zh-TW" altLang="en-US"/>
              <a:t>高階主管支持</a:t>
            </a:r>
          </a:p>
          <a:p>
            <a:r>
              <a:rPr lang="zh-TW" altLang="en-US"/>
              <a:t>適當的變革管理</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15FF46A-F520-0F5A-DE7D-0AB132870B9C}"/>
              </a:ext>
            </a:extLst>
          </p:cNvPr>
          <p:cNvSpPr>
            <a:spLocks noGrp="1" noChangeArrowheads="1"/>
          </p:cNvSpPr>
          <p:nvPr>
            <p:ph type="title"/>
          </p:nvPr>
        </p:nvSpPr>
        <p:spPr/>
        <p:txBody>
          <a:bodyPr/>
          <a:lstStyle/>
          <a:p>
            <a:r>
              <a:rPr lang="zh-TW" altLang="en-US"/>
              <a:t>簡報大綱</a:t>
            </a:r>
          </a:p>
        </p:txBody>
      </p:sp>
      <p:sp>
        <p:nvSpPr>
          <p:cNvPr id="45059" name="Rectangle 3">
            <a:extLst>
              <a:ext uri="{FF2B5EF4-FFF2-40B4-BE49-F238E27FC236}">
                <a16:creationId xmlns:a16="http://schemas.microsoft.com/office/drawing/2014/main" id="{FCE6E776-C3C3-855D-A300-6D1BF2DD91C8}"/>
              </a:ext>
            </a:extLst>
          </p:cNvPr>
          <p:cNvSpPr>
            <a:spLocks noGrp="1" noChangeArrowheads="1"/>
          </p:cNvSpPr>
          <p:nvPr>
            <p:ph type="body" idx="1"/>
          </p:nvPr>
        </p:nvSpPr>
        <p:spPr/>
        <p:txBody>
          <a:bodyPr/>
          <a:lstStyle/>
          <a:p>
            <a:r>
              <a:rPr lang="zh-TW" altLang="en-US"/>
              <a:t>定義與沿革</a:t>
            </a:r>
          </a:p>
          <a:p>
            <a:r>
              <a:rPr lang="zh-TW" altLang="en-US"/>
              <a:t>企業為何使用</a:t>
            </a:r>
            <a:r>
              <a:rPr lang="en-US" altLang="zh-TW"/>
              <a:t>ERP</a:t>
            </a:r>
          </a:p>
          <a:p>
            <a:r>
              <a:rPr lang="en-US" altLang="zh-TW"/>
              <a:t>ERP </a:t>
            </a:r>
            <a:r>
              <a:rPr lang="zh-TW" altLang="en-US"/>
              <a:t>導入</a:t>
            </a:r>
          </a:p>
          <a:p>
            <a:r>
              <a:rPr lang="en-US" altLang="zh-TW">
                <a:solidFill>
                  <a:srgbClr val="FF0000"/>
                </a:solidFill>
              </a:rPr>
              <a:t>ERP</a:t>
            </a:r>
            <a:r>
              <a:rPr lang="zh-TW" altLang="en-US">
                <a:solidFill>
                  <a:srgbClr val="FF0000"/>
                </a:solidFill>
              </a:rPr>
              <a:t>所需技術</a:t>
            </a:r>
          </a:p>
          <a:p>
            <a:r>
              <a:rPr lang="zh-TW" altLang="en-US"/>
              <a:t>以</a:t>
            </a:r>
            <a:r>
              <a:rPr lang="en-US" altLang="zh-TW"/>
              <a:t>ERP</a:t>
            </a:r>
            <a:r>
              <a:rPr lang="zh-TW" altLang="en-US"/>
              <a:t>為基礎的企業</a:t>
            </a:r>
            <a:r>
              <a:rPr lang="en-US" altLang="zh-TW"/>
              <a:t>e</a:t>
            </a:r>
            <a:r>
              <a:rPr lang="zh-TW" altLang="en-US"/>
              <a:t>化</a:t>
            </a:r>
          </a:p>
          <a:p>
            <a:endParaRPr lang="en-US" altLang="zh-TW"/>
          </a:p>
        </p:txBody>
      </p:sp>
    </p:spTree>
  </p:cSld>
  <p:clrMapOvr>
    <a:masterClrMapping/>
  </p:clrMapOvr>
  <p:transition spd="med">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546E32C-CD6D-A598-A7B0-B935FFD89919}"/>
              </a:ext>
            </a:extLst>
          </p:cNvPr>
          <p:cNvSpPr>
            <a:spLocks noGrp="1" noChangeArrowheads="1"/>
          </p:cNvSpPr>
          <p:nvPr>
            <p:ph type="title"/>
          </p:nvPr>
        </p:nvSpPr>
        <p:spPr/>
        <p:txBody>
          <a:bodyPr/>
          <a:lstStyle/>
          <a:p>
            <a:r>
              <a:rPr lang="en-US" altLang="zh-TW" dirty="0">
                <a:solidFill>
                  <a:srgbClr val="FF2F92"/>
                </a:solidFill>
              </a:rPr>
              <a:t>ERP </a:t>
            </a:r>
            <a:r>
              <a:rPr lang="zh-TW" altLang="en-US" dirty="0">
                <a:solidFill>
                  <a:srgbClr val="FF2F92"/>
                </a:solidFill>
              </a:rPr>
              <a:t>系統所需基本技術</a:t>
            </a:r>
          </a:p>
        </p:txBody>
      </p:sp>
      <p:pic>
        <p:nvPicPr>
          <p:cNvPr id="46083" name="圖片 2">
            <a:extLst>
              <a:ext uri="{FF2B5EF4-FFF2-40B4-BE49-F238E27FC236}">
                <a16:creationId xmlns:a16="http://schemas.microsoft.com/office/drawing/2014/main" id="{9522B802-3654-2E42-C5D8-F68C3C4FC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1557338"/>
            <a:ext cx="7947025" cy="305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0B70D81-552C-5F77-C355-D0AE55B69575}"/>
              </a:ext>
            </a:extLst>
          </p:cNvPr>
          <p:cNvSpPr>
            <a:spLocks noGrp="1" noChangeArrowheads="1"/>
          </p:cNvSpPr>
          <p:nvPr>
            <p:ph type="title"/>
          </p:nvPr>
        </p:nvSpPr>
        <p:spPr/>
        <p:txBody>
          <a:bodyPr/>
          <a:lstStyle/>
          <a:p>
            <a:r>
              <a:rPr lang="zh-TW" altLang="en-US"/>
              <a:t>沿革</a:t>
            </a:r>
          </a:p>
        </p:txBody>
      </p:sp>
      <p:sp>
        <p:nvSpPr>
          <p:cNvPr id="9219" name="Rectangle 3">
            <a:extLst>
              <a:ext uri="{FF2B5EF4-FFF2-40B4-BE49-F238E27FC236}">
                <a16:creationId xmlns:a16="http://schemas.microsoft.com/office/drawing/2014/main" id="{270A8032-21A2-1C55-DDA0-4F3A4D4A2908}"/>
              </a:ext>
            </a:extLst>
          </p:cNvPr>
          <p:cNvSpPr>
            <a:spLocks noGrp="1" noChangeArrowheads="1"/>
          </p:cNvSpPr>
          <p:nvPr>
            <p:ph type="body" idx="1"/>
          </p:nvPr>
        </p:nvSpPr>
        <p:spPr/>
        <p:txBody>
          <a:bodyPr/>
          <a:lstStyle/>
          <a:p>
            <a:r>
              <a:rPr lang="zh-TW" altLang="en-US" dirty="0"/>
              <a:t>歐美企業從</a:t>
            </a:r>
            <a:r>
              <a:rPr lang="en-US" altLang="zh-TW" dirty="0"/>
              <a:t>1960</a:t>
            </a:r>
            <a:r>
              <a:rPr lang="zh-TW" altLang="en-US" dirty="0"/>
              <a:t>年代開始以資訊系統處理企業相關資料</a:t>
            </a:r>
          </a:p>
          <a:p>
            <a:pPr lvl="1"/>
            <a:r>
              <a:rPr lang="zh-TW" altLang="en-US" dirty="0"/>
              <a:t>常用的系統有會計資訊系統</a:t>
            </a:r>
            <a:r>
              <a:rPr lang="en-US" altLang="zh-TW" dirty="0"/>
              <a:t>, </a:t>
            </a:r>
            <a:r>
              <a:rPr lang="zh-TW" altLang="en-US" dirty="0"/>
              <a:t>存貨控制系統</a:t>
            </a:r>
            <a:r>
              <a:rPr lang="en-US" altLang="zh-TW" dirty="0"/>
              <a:t>, </a:t>
            </a:r>
            <a:r>
              <a:rPr lang="zh-TW" altLang="en-US" dirty="0"/>
              <a:t>採購系統</a:t>
            </a:r>
            <a:r>
              <a:rPr lang="en-US" altLang="zh-TW" dirty="0"/>
              <a:t>, </a:t>
            </a:r>
            <a:r>
              <a:rPr lang="zh-TW" altLang="en-US" dirty="0"/>
              <a:t>業務系統等</a:t>
            </a:r>
          </a:p>
          <a:p>
            <a:r>
              <a:rPr lang="zh-TW" altLang="en-US" dirty="0"/>
              <a:t>這些資訊系統大都獨立開發或採購而來</a:t>
            </a:r>
          </a:p>
          <a:p>
            <a:r>
              <a:rPr lang="zh-TW" altLang="en-US" dirty="0"/>
              <a:t>企業為能使這些系統中的資料得以交換</a:t>
            </a:r>
            <a:r>
              <a:rPr lang="en-US" altLang="zh-TW" dirty="0"/>
              <a:t>, </a:t>
            </a:r>
            <a:r>
              <a:rPr lang="zh-TW" altLang="en-US" dirty="0"/>
              <a:t>常需耗費龐大人力物力</a:t>
            </a:r>
          </a:p>
          <a:p>
            <a:r>
              <a:rPr lang="zh-TW" altLang="en-US" dirty="0"/>
              <a:t>因此對一個能</a:t>
            </a:r>
            <a:r>
              <a:rPr lang="zh-TW" altLang="en-US" dirty="0">
                <a:highlight>
                  <a:srgbClr val="FFFF00"/>
                </a:highlight>
              </a:rPr>
              <a:t>即時整合各主要流程的系統</a:t>
            </a:r>
            <a:r>
              <a:rPr lang="zh-TW" altLang="en-US" dirty="0"/>
              <a:t>需求就應運而生</a:t>
            </a:r>
          </a:p>
        </p:txBody>
      </p:sp>
      <p:sp>
        <p:nvSpPr>
          <p:cNvPr id="3" name="文字方塊 2">
            <a:extLst>
              <a:ext uri="{FF2B5EF4-FFF2-40B4-BE49-F238E27FC236}">
                <a16:creationId xmlns:a16="http://schemas.microsoft.com/office/drawing/2014/main" id="{29A90FFD-49B8-458B-61F5-5540C7280C82}"/>
              </a:ext>
            </a:extLst>
          </p:cNvPr>
          <p:cNvSpPr txBox="1"/>
          <p:nvPr/>
        </p:nvSpPr>
        <p:spPr>
          <a:xfrm>
            <a:off x="971600" y="5247729"/>
            <a:ext cx="7272808" cy="430887"/>
          </a:xfrm>
          <a:prstGeom prst="rect">
            <a:avLst/>
          </a:prstGeom>
          <a:noFill/>
        </p:spPr>
        <p:txBody>
          <a:bodyPr wrap="square">
            <a:spAutoFit/>
          </a:bodyPr>
          <a:lstStyle/>
          <a:p>
            <a:r>
              <a:rPr lang="zh-TW" altLang="en-US" dirty="0">
                <a:solidFill>
                  <a:srgbClr val="00B0F0"/>
                </a:solidFill>
                <a:highlight>
                  <a:srgbClr val="FFFF00"/>
                </a:highlight>
              </a:rPr>
              <a:t>https://www.youtube.com/watch?v=tbyODAQyGWs</a:t>
            </a:r>
          </a:p>
        </p:txBody>
      </p:sp>
    </p:spTree>
  </p:cSld>
  <p:clrMapOvr>
    <a:masterClrMapping/>
  </p:clrMapOvr>
  <p:transition spd="med">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a:extLst>
              <a:ext uri="{FF2B5EF4-FFF2-40B4-BE49-F238E27FC236}">
                <a16:creationId xmlns:a16="http://schemas.microsoft.com/office/drawing/2014/main" id="{CD23F1CD-37F0-BEFB-FC64-CF6C7DC47967}"/>
              </a:ext>
            </a:extLst>
          </p:cNvPr>
          <p:cNvSpPr>
            <a:spLocks noGrp="1" noChangeArrowheads="1"/>
          </p:cNvSpPr>
          <p:nvPr>
            <p:ph type="title"/>
          </p:nvPr>
        </p:nvSpPr>
        <p:spPr/>
        <p:txBody>
          <a:bodyPr/>
          <a:lstStyle/>
          <a:p>
            <a:r>
              <a:rPr lang="en-US" altLang="zh-TW"/>
              <a:t>ERP</a:t>
            </a:r>
            <a:r>
              <a:rPr lang="zh-TW" altLang="en-US"/>
              <a:t>系統架構設計</a:t>
            </a:r>
            <a:r>
              <a:rPr lang="en-US" altLang="zh-TW"/>
              <a:t>—</a:t>
            </a:r>
            <a:r>
              <a:rPr lang="zh-TW" altLang="en-US"/>
              <a:t>採多層式主從架構</a:t>
            </a:r>
          </a:p>
        </p:txBody>
      </p:sp>
      <p:pic>
        <p:nvPicPr>
          <p:cNvPr id="47107" name="圖片 2">
            <a:extLst>
              <a:ext uri="{FF2B5EF4-FFF2-40B4-BE49-F238E27FC236}">
                <a16:creationId xmlns:a16="http://schemas.microsoft.com/office/drawing/2014/main" id="{6AD624E2-52B0-BAD1-A85E-9F502D39B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162050"/>
            <a:ext cx="61214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E520A8E-845C-2DB7-AD34-C620878C3CBC}"/>
              </a:ext>
            </a:extLst>
          </p:cNvPr>
          <p:cNvSpPr>
            <a:spLocks noGrp="1" noChangeArrowheads="1"/>
          </p:cNvSpPr>
          <p:nvPr>
            <p:ph type="title"/>
          </p:nvPr>
        </p:nvSpPr>
        <p:spPr/>
        <p:txBody>
          <a:bodyPr/>
          <a:lstStyle/>
          <a:p>
            <a:r>
              <a:rPr lang="zh-TW" altLang="en-US"/>
              <a:t>簡報大綱</a:t>
            </a:r>
          </a:p>
        </p:txBody>
      </p:sp>
      <p:sp>
        <p:nvSpPr>
          <p:cNvPr id="48131" name="Rectangle 3">
            <a:extLst>
              <a:ext uri="{FF2B5EF4-FFF2-40B4-BE49-F238E27FC236}">
                <a16:creationId xmlns:a16="http://schemas.microsoft.com/office/drawing/2014/main" id="{6C0124E9-640F-95EB-1D1C-38DC8595E733}"/>
              </a:ext>
            </a:extLst>
          </p:cNvPr>
          <p:cNvSpPr>
            <a:spLocks noGrp="1" noChangeArrowheads="1"/>
          </p:cNvSpPr>
          <p:nvPr>
            <p:ph type="body" idx="1"/>
          </p:nvPr>
        </p:nvSpPr>
        <p:spPr/>
        <p:txBody>
          <a:bodyPr/>
          <a:lstStyle/>
          <a:p>
            <a:r>
              <a:rPr lang="zh-TW" altLang="en-US"/>
              <a:t>定義與沿革</a:t>
            </a:r>
          </a:p>
          <a:p>
            <a:r>
              <a:rPr lang="zh-TW" altLang="en-US"/>
              <a:t>企業為何使用</a:t>
            </a:r>
            <a:r>
              <a:rPr lang="en-US" altLang="zh-TW"/>
              <a:t>ERP</a:t>
            </a:r>
          </a:p>
          <a:p>
            <a:r>
              <a:rPr lang="en-US" altLang="zh-TW"/>
              <a:t>ERP </a:t>
            </a:r>
            <a:r>
              <a:rPr lang="zh-TW" altLang="en-US"/>
              <a:t>導入</a:t>
            </a:r>
          </a:p>
          <a:p>
            <a:r>
              <a:rPr lang="en-US" altLang="zh-TW"/>
              <a:t>ERP</a:t>
            </a:r>
            <a:r>
              <a:rPr lang="zh-TW" altLang="en-US"/>
              <a:t>所需技術</a:t>
            </a:r>
          </a:p>
          <a:p>
            <a:r>
              <a:rPr lang="zh-TW" altLang="en-US">
                <a:solidFill>
                  <a:srgbClr val="FF0000"/>
                </a:solidFill>
              </a:rPr>
              <a:t>以</a:t>
            </a:r>
            <a:r>
              <a:rPr lang="en-US" altLang="zh-TW">
                <a:solidFill>
                  <a:srgbClr val="FF0000"/>
                </a:solidFill>
              </a:rPr>
              <a:t>ERP</a:t>
            </a:r>
            <a:r>
              <a:rPr lang="zh-TW" altLang="en-US">
                <a:solidFill>
                  <a:srgbClr val="FF0000"/>
                </a:solidFill>
              </a:rPr>
              <a:t>為基礎的企業</a:t>
            </a:r>
            <a:r>
              <a:rPr lang="en-US" altLang="zh-TW">
                <a:solidFill>
                  <a:srgbClr val="FF0000"/>
                </a:solidFill>
              </a:rPr>
              <a:t>e</a:t>
            </a:r>
            <a:r>
              <a:rPr lang="zh-TW" altLang="en-US">
                <a:solidFill>
                  <a:srgbClr val="FF0000"/>
                </a:solidFill>
              </a:rPr>
              <a:t>化</a:t>
            </a:r>
          </a:p>
          <a:p>
            <a:endParaRPr lang="en-US" altLang="zh-TW"/>
          </a:p>
        </p:txBody>
      </p:sp>
    </p:spTree>
  </p:cSld>
  <p:clrMapOvr>
    <a:masterClrMapping/>
  </p:clrMapOvr>
  <p:transition spd="med">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AutoShape 2">
            <a:extLst>
              <a:ext uri="{FF2B5EF4-FFF2-40B4-BE49-F238E27FC236}">
                <a16:creationId xmlns:a16="http://schemas.microsoft.com/office/drawing/2014/main" id="{035AB7CA-64CE-1749-0A1E-50FD1CBE45FF}"/>
              </a:ext>
            </a:extLst>
          </p:cNvPr>
          <p:cNvSpPr>
            <a:spLocks noChangeArrowheads="1"/>
          </p:cNvSpPr>
          <p:nvPr/>
        </p:nvSpPr>
        <p:spPr bwMode="auto">
          <a:xfrm>
            <a:off x="1524000" y="1752600"/>
            <a:ext cx="4953000" cy="3810000"/>
          </a:xfrm>
          <a:prstGeom prst="triangle">
            <a:avLst>
              <a:gd name="adj" fmla="val 59421"/>
            </a:avLst>
          </a:prstGeom>
          <a:noFill/>
          <a:ln w="12700">
            <a:solidFill>
              <a:schemeClr val="tx1"/>
            </a:solidFill>
            <a:miter lim="800000"/>
            <a:headEnd/>
            <a:tailEnd/>
          </a:ln>
          <a:effectLst/>
        </p:spPr>
        <p:txBody>
          <a:bodyPr wrap="none" anchor="ctr"/>
          <a:lstStyle/>
          <a:p>
            <a:pPr algn="ctr" defTabSz="762000">
              <a:defRPr/>
            </a:pPr>
            <a:endParaRPr kumimoji="1" lang="zh-TW" altLang="zh-TW" sz="1600" b="0">
              <a:solidFill>
                <a:schemeClr val="bg2"/>
              </a:solidFill>
              <a:effectLst>
                <a:outerShdw blurRad="38100" dist="38100" dir="2700000" algn="tl">
                  <a:srgbClr val="C0C0C0"/>
                </a:outerShdw>
              </a:effectLst>
              <a:latin typeface="Arial" pitchFamily="34" charset="0"/>
            </a:endParaRPr>
          </a:p>
        </p:txBody>
      </p:sp>
      <p:sp>
        <p:nvSpPr>
          <p:cNvPr id="49155" name="AutoShape 3">
            <a:extLst>
              <a:ext uri="{FF2B5EF4-FFF2-40B4-BE49-F238E27FC236}">
                <a16:creationId xmlns:a16="http://schemas.microsoft.com/office/drawing/2014/main" id="{7DC27A4C-142A-490F-515F-E1639A4EAED3}"/>
              </a:ext>
            </a:extLst>
          </p:cNvPr>
          <p:cNvSpPr>
            <a:spLocks noChangeArrowheads="1"/>
          </p:cNvSpPr>
          <p:nvPr/>
        </p:nvSpPr>
        <p:spPr bwMode="auto">
          <a:xfrm>
            <a:off x="4267200" y="3733800"/>
            <a:ext cx="1057275" cy="914400"/>
          </a:xfrm>
          <a:prstGeom prst="triangle">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49156" name="Line 4">
            <a:extLst>
              <a:ext uri="{FF2B5EF4-FFF2-40B4-BE49-F238E27FC236}">
                <a16:creationId xmlns:a16="http://schemas.microsoft.com/office/drawing/2014/main" id="{EB67C0C1-C394-687D-96C0-3FD0A71CB6CD}"/>
              </a:ext>
            </a:extLst>
          </p:cNvPr>
          <p:cNvSpPr>
            <a:spLocks noChangeShapeType="1"/>
          </p:cNvSpPr>
          <p:nvPr/>
        </p:nvSpPr>
        <p:spPr bwMode="auto">
          <a:xfrm flipV="1">
            <a:off x="6477000" y="4876800"/>
            <a:ext cx="16764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57" name="Line 5">
            <a:extLst>
              <a:ext uri="{FF2B5EF4-FFF2-40B4-BE49-F238E27FC236}">
                <a16:creationId xmlns:a16="http://schemas.microsoft.com/office/drawing/2014/main" id="{7D8A1E6B-71D4-FC8E-332F-331B67DEF585}"/>
              </a:ext>
            </a:extLst>
          </p:cNvPr>
          <p:cNvSpPr>
            <a:spLocks noChangeShapeType="1"/>
          </p:cNvSpPr>
          <p:nvPr/>
        </p:nvSpPr>
        <p:spPr bwMode="auto">
          <a:xfrm>
            <a:off x="4495800" y="1752600"/>
            <a:ext cx="3657600" cy="3124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58" name="Line 6">
            <a:extLst>
              <a:ext uri="{FF2B5EF4-FFF2-40B4-BE49-F238E27FC236}">
                <a16:creationId xmlns:a16="http://schemas.microsoft.com/office/drawing/2014/main" id="{FD18B049-0B13-F372-7395-414BEB6DCE09}"/>
              </a:ext>
            </a:extLst>
          </p:cNvPr>
          <p:cNvSpPr>
            <a:spLocks noChangeShapeType="1"/>
          </p:cNvSpPr>
          <p:nvPr/>
        </p:nvSpPr>
        <p:spPr bwMode="auto">
          <a:xfrm>
            <a:off x="2514600" y="4235450"/>
            <a:ext cx="3200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59" name="Line 7">
            <a:extLst>
              <a:ext uri="{FF2B5EF4-FFF2-40B4-BE49-F238E27FC236}">
                <a16:creationId xmlns:a16="http://schemas.microsoft.com/office/drawing/2014/main" id="{9BCF2BE2-49E3-20CA-34B3-55D6B06BF988}"/>
              </a:ext>
            </a:extLst>
          </p:cNvPr>
          <p:cNvSpPr>
            <a:spLocks noChangeShapeType="1"/>
          </p:cNvSpPr>
          <p:nvPr/>
        </p:nvSpPr>
        <p:spPr bwMode="auto">
          <a:xfrm flipV="1">
            <a:off x="3581400" y="3048000"/>
            <a:ext cx="1600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60" name="Line 8">
            <a:extLst>
              <a:ext uri="{FF2B5EF4-FFF2-40B4-BE49-F238E27FC236}">
                <a16:creationId xmlns:a16="http://schemas.microsoft.com/office/drawing/2014/main" id="{76F2CF18-FB19-566C-1A97-CE819FAAF972}"/>
              </a:ext>
            </a:extLst>
          </p:cNvPr>
          <p:cNvSpPr>
            <a:spLocks noChangeShapeType="1"/>
          </p:cNvSpPr>
          <p:nvPr/>
        </p:nvSpPr>
        <p:spPr bwMode="auto">
          <a:xfrm flipV="1">
            <a:off x="5715000" y="3749675"/>
            <a:ext cx="1066800" cy="4857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49161" name="Line 9">
            <a:extLst>
              <a:ext uri="{FF2B5EF4-FFF2-40B4-BE49-F238E27FC236}">
                <a16:creationId xmlns:a16="http://schemas.microsoft.com/office/drawing/2014/main" id="{B7D0B7A2-3D9B-07F6-664B-5CD3CC6A6505}"/>
              </a:ext>
            </a:extLst>
          </p:cNvPr>
          <p:cNvSpPr>
            <a:spLocks noChangeShapeType="1"/>
          </p:cNvSpPr>
          <p:nvPr/>
        </p:nvSpPr>
        <p:spPr bwMode="auto">
          <a:xfrm flipV="1">
            <a:off x="5181600" y="2819400"/>
            <a:ext cx="53340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5834" name="Text Box 10">
            <a:extLst>
              <a:ext uri="{FF2B5EF4-FFF2-40B4-BE49-F238E27FC236}">
                <a16:creationId xmlns:a16="http://schemas.microsoft.com/office/drawing/2014/main" id="{920F5B90-40D7-5CFC-3230-286819AA4849}"/>
              </a:ext>
            </a:extLst>
          </p:cNvPr>
          <p:cNvSpPr txBox="1">
            <a:spLocks noChangeArrowheads="1"/>
          </p:cNvSpPr>
          <p:nvPr/>
        </p:nvSpPr>
        <p:spPr bwMode="auto">
          <a:xfrm>
            <a:off x="457200" y="3352800"/>
            <a:ext cx="26670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Tactical</a:t>
            </a:r>
            <a:endParaRPr kumimoji="1" lang="en-US" altLang="zh-TW" sz="2400" b="0" dirty="0">
              <a:solidFill>
                <a:srgbClr val="FF9900"/>
              </a:solidFill>
              <a:effectLst>
                <a:outerShdw blurRad="38100" dist="38100" dir="2700000" algn="tl">
                  <a:srgbClr val="C0C0C0"/>
                </a:outerShdw>
              </a:effectLst>
              <a:latin typeface="Arial" pitchFamily="34" charset="0"/>
            </a:endParaRPr>
          </a:p>
        </p:txBody>
      </p:sp>
      <p:sp>
        <p:nvSpPr>
          <p:cNvPr id="205835" name="Text Box 11">
            <a:extLst>
              <a:ext uri="{FF2B5EF4-FFF2-40B4-BE49-F238E27FC236}">
                <a16:creationId xmlns:a16="http://schemas.microsoft.com/office/drawing/2014/main" id="{16F1D782-E4A3-FB40-2A8F-F5D470DC3EE7}"/>
              </a:ext>
            </a:extLst>
          </p:cNvPr>
          <p:cNvSpPr txBox="1">
            <a:spLocks noChangeArrowheads="1"/>
          </p:cNvSpPr>
          <p:nvPr/>
        </p:nvSpPr>
        <p:spPr bwMode="auto">
          <a:xfrm>
            <a:off x="1295400" y="2133600"/>
            <a:ext cx="19812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Strategic</a:t>
            </a:r>
            <a:endParaRPr kumimoji="1" lang="en-US" altLang="zh-TW" sz="2400" b="0" dirty="0">
              <a:solidFill>
                <a:srgbClr val="FF9900"/>
              </a:solidFill>
              <a:effectLst>
                <a:outerShdw blurRad="38100" dist="38100" dir="2700000" algn="tl">
                  <a:srgbClr val="C0C0C0"/>
                </a:outerShdw>
              </a:effectLst>
              <a:latin typeface="Arial" pitchFamily="34" charset="0"/>
            </a:endParaRPr>
          </a:p>
        </p:txBody>
      </p:sp>
      <p:sp>
        <p:nvSpPr>
          <p:cNvPr id="205836" name="Text Box 12">
            <a:extLst>
              <a:ext uri="{FF2B5EF4-FFF2-40B4-BE49-F238E27FC236}">
                <a16:creationId xmlns:a16="http://schemas.microsoft.com/office/drawing/2014/main" id="{D0DAEF4D-1C22-7257-F66A-502F129906E4}"/>
              </a:ext>
            </a:extLst>
          </p:cNvPr>
          <p:cNvSpPr txBox="1">
            <a:spLocks noChangeArrowheads="1"/>
          </p:cNvSpPr>
          <p:nvPr/>
        </p:nvSpPr>
        <p:spPr bwMode="auto">
          <a:xfrm>
            <a:off x="2387600" y="4251325"/>
            <a:ext cx="684213" cy="400050"/>
          </a:xfrm>
          <a:prstGeom prst="rect">
            <a:avLst/>
          </a:prstGeom>
          <a:noFill/>
          <a:ln w="12700">
            <a:noFill/>
            <a:miter lim="800000"/>
            <a:headEnd/>
            <a:tailEnd/>
          </a:ln>
          <a:effectLst/>
        </p:spPr>
        <p:txBody>
          <a:bodyPr wrap="none">
            <a:spAutoFit/>
          </a:bodyPr>
          <a:lstStyle/>
          <a:p>
            <a:pPr algn="ctr" defTabSz="762000">
              <a:defRPr/>
            </a:pPr>
            <a:r>
              <a:rPr kumimoji="1" lang="en-US" altLang="zh-TW" sz="2000" dirty="0">
                <a:solidFill>
                  <a:srgbClr val="0000FF"/>
                </a:solidFill>
                <a:effectLst>
                  <a:outerShdw blurRad="38100" dist="38100" dir="2700000" algn="tl">
                    <a:srgbClr val="C0C0C0"/>
                  </a:outerShdw>
                </a:effectLst>
                <a:latin typeface="Arial" pitchFamily="34" charset="0"/>
              </a:rPr>
              <a:t>TPS</a:t>
            </a:r>
          </a:p>
        </p:txBody>
      </p:sp>
      <p:sp>
        <p:nvSpPr>
          <p:cNvPr id="205837" name="Text Box 13">
            <a:extLst>
              <a:ext uri="{FF2B5EF4-FFF2-40B4-BE49-F238E27FC236}">
                <a16:creationId xmlns:a16="http://schemas.microsoft.com/office/drawing/2014/main" id="{73B1E314-6406-7AFC-A435-FB8265CF2A15}"/>
              </a:ext>
            </a:extLst>
          </p:cNvPr>
          <p:cNvSpPr txBox="1">
            <a:spLocks noChangeArrowheads="1"/>
          </p:cNvSpPr>
          <p:nvPr/>
        </p:nvSpPr>
        <p:spPr bwMode="auto">
          <a:xfrm>
            <a:off x="2662238" y="3048000"/>
            <a:ext cx="19812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dirty="0">
                <a:solidFill>
                  <a:srgbClr val="0000FF"/>
                </a:solidFill>
                <a:effectLst>
                  <a:outerShdw blurRad="38100" dist="38100" dir="2700000" algn="tl">
                    <a:srgbClr val="C0C0C0"/>
                  </a:outerShdw>
                </a:effectLst>
                <a:latin typeface="Arial" pitchFamily="34" charset="0"/>
              </a:rPr>
              <a:t>DSS</a:t>
            </a:r>
          </a:p>
        </p:txBody>
      </p:sp>
      <p:sp>
        <p:nvSpPr>
          <p:cNvPr id="205838" name="Text Box 14">
            <a:extLst>
              <a:ext uri="{FF2B5EF4-FFF2-40B4-BE49-F238E27FC236}">
                <a16:creationId xmlns:a16="http://schemas.microsoft.com/office/drawing/2014/main" id="{D276E097-56E0-2314-91F6-15475B0AF69D}"/>
              </a:ext>
            </a:extLst>
          </p:cNvPr>
          <p:cNvSpPr txBox="1">
            <a:spLocks noChangeArrowheads="1"/>
          </p:cNvSpPr>
          <p:nvPr/>
        </p:nvSpPr>
        <p:spPr bwMode="auto">
          <a:xfrm>
            <a:off x="3371850" y="1828800"/>
            <a:ext cx="20574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dirty="0">
                <a:solidFill>
                  <a:srgbClr val="0000FF"/>
                </a:solidFill>
                <a:effectLst>
                  <a:outerShdw blurRad="38100" dist="38100" dir="2700000" algn="tl">
                    <a:srgbClr val="C0C0C0"/>
                  </a:outerShdw>
                </a:effectLst>
                <a:latin typeface="Arial" pitchFamily="34" charset="0"/>
              </a:rPr>
              <a:t>EIS</a:t>
            </a:r>
          </a:p>
        </p:txBody>
      </p:sp>
      <p:sp>
        <p:nvSpPr>
          <p:cNvPr id="205839" name="Text Box 15">
            <a:extLst>
              <a:ext uri="{FF2B5EF4-FFF2-40B4-BE49-F238E27FC236}">
                <a16:creationId xmlns:a16="http://schemas.microsoft.com/office/drawing/2014/main" id="{A1A8B9C4-E20E-2594-FD40-B61873CA1FDC}"/>
              </a:ext>
            </a:extLst>
          </p:cNvPr>
          <p:cNvSpPr txBox="1">
            <a:spLocks noChangeArrowheads="1"/>
          </p:cNvSpPr>
          <p:nvPr/>
        </p:nvSpPr>
        <p:spPr bwMode="auto">
          <a:xfrm rot="-2419736">
            <a:off x="6477000" y="4175125"/>
            <a:ext cx="1528763" cy="701675"/>
          </a:xfrm>
          <a:prstGeom prst="rect">
            <a:avLst/>
          </a:prstGeom>
          <a:noFill/>
          <a:ln w="12700">
            <a:noFill/>
            <a:miter lim="800000"/>
            <a:headEnd/>
            <a:tailEnd/>
          </a:ln>
          <a:effectLst/>
        </p:spPr>
        <p:txBody>
          <a:bodyPr>
            <a:spAutoFit/>
          </a:bodyPr>
          <a:lstStyle/>
          <a:p>
            <a:pPr algn="ctr" defTabSz="762000">
              <a:defRPr/>
            </a:pPr>
            <a:r>
              <a:rPr kumimoji="1" lang="en-US" altLang="zh-TW" sz="2000" b="0" dirty="0">
                <a:solidFill>
                  <a:srgbClr val="C00000"/>
                </a:solidFill>
                <a:effectLst>
                  <a:outerShdw blurRad="38100" dist="38100" dir="2700000" algn="tl">
                    <a:srgbClr val="C0C0C0"/>
                  </a:outerShdw>
                </a:effectLst>
                <a:latin typeface="Arial" pitchFamily="34" charset="0"/>
              </a:rPr>
              <a:t>Operation Personnel</a:t>
            </a:r>
          </a:p>
        </p:txBody>
      </p:sp>
      <p:sp>
        <p:nvSpPr>
          <p:cNvPr id="205840" name="Text Box 16">
            <a:extLst>
              <a:ext uri="{FF2B5EF4-FFF2-40B4-BE49-F238E27FC236}">
                <a16:creationId xmlns:a16="http://schemas.microsoft.com/office/drawing/2014/main" id="{FAE4665B-14FF-95C7-DD3D-20ADE6F74754}"/>
              </a:ext>
            </a:extLst>
          </p:cNvPr>
          <p:cNvSpPr txBox="1">
            <a:spLocks noChangeArrowheads="1"/>
          </p:cNvSpPr>
          <p:nvPr/>
        </p:nvSpPr>
        <p:spPr bwMode="auto">
          <a:xfrm rot="-2375808">
            <a:off x="5486400" y="2819400"/>
            <a:ext cx="1765300" cy="701675"/>
          </a:xfrm>
          <a:prstGeom prst="rect">
            <a:avLst/>
          </a:prstGeom>
          <a:noFill/>
          <a:ln w="12700">
            <a:noFill/>
            <a:miter lim="800000"/>
            <a:headEnd/>
            <a:tailEnd/>
          </a:ln>
          <a:effectLst/>
        </p:spPr>
        <p:txBody>
          <a:bodyPr>
            <a:spAutoFit/>
          </a:bodyPr>
          <a:lstStyle/>
          <a:p>
            <a:pPr algn="ctr" defTabSz="762000">
              <a:defRPr/>
            </a:pPr>
            <a:r>
              <a:rPr kumimoji="1" lang="en-US" altLang="zh-TW" sz="2000" b="0" dirty="0">
                <a:solidFill>
                  <a:srgbClr val="C00000"/>
                </a:solidFill>
                <a:effectLst>
                  <a:outerShdw blurRad="38100" dist="38100" dir="2700000" algn="tl">
                    <a:srgbClr val="C0C0C0"/>
                  </a:outerShdw>
                </a:effectLst>
                <a:latin typeface="Arial" pitchFamily="34" charset="0"/>
              </a:rPr>
              <a:t>Middle Management</a:t>
            </a:r>
          </a:p>
        </p:txBody>
      </p:sp>
      <p:sp>
        <p:nvSpPr>
          <p:cNvPr id="205841" name="Text Box 17">
            <a:extLst>
              <a:ext uri="{FF2B5EF4-FFF2-40B4-BE49-F238E27FC236}">
                <a16:creationId xmlns:a16="http://schemas.microsoft.com/office/drawing/2014/main" id="{CAAA291B-CDA8-138D-22D8-5E020964B58E}"/>
              </a:ext>
            </a:extLst>
          </p:cNvPr>
          <p:cNvSpPr txBox="1">
            <a:spLocks noChangeArrowheads="1"/>
          </p:cNvSpPr>
          <p:nvPr/>
        </p:nvSpPr>
        <p:spPr bwMode="auto">
          <a:xfrm rot="-2132130">
            <a:off x="4876800" y="1981200"/>
            <a:ext cx="1412875" cy="396875"/>
          </a:xfrm>
          <a:prstGeom prst="rect">
            <a:avLst/>
          </a:prstGeom>
          <a:noFill/>
          <a:ln w="12700">
            <a:noFill/>
            <a:miter lim="800000"/>
            <a:headEnd/>
            <a:tailEnd/>
          </a:ln>
          <a:effectLst/>
        </p:spPr>
        <p:txBody>
          <a:bodyPr wrap="none">
            <a:spAutoFit/>
          </a:bodyPr>
          <a:lstStyle/>
          <a:p>
            <a:pPr algn="ctr" defTabSz="762000">
              <a:defRPr/>
            </a:pPr>
            <a:r>
              <a:rPr kumimoji="1" lang="en-US" altLang="zh-TW" sz="2000" b="0" dirty="0">
                <a:solidFill>
                  <a:srgbClr val="C00000"/>
                </a:solidFill>
                <a:effectLst>
                  <a:outerShdw blurRad="38100" dist="38100" dir="2700000" algn="tl">
                    <a:srgbClr val="C0C0C0"/>
                  </a:outerShdw>
                </a:effectLst>
                <a:latin typeface="Arial" pitchFamily="34" charset="0"/>
              </a:rPr>
              <a:t>Executives</a:t>
            </a:r>
          </a:p>
        </p:txBody>
      </p:sp>
      <p:sp>
        <p:nvSpPr>
          <p:cNvPr id="49170" name="Text Box 18">
            <a:extLst>
              <a:ext uri="{FF2B5EF4-FFF2-40B4-BE49-F238E27FC236}">
                <a16:creationId xmlns:a16="http://schemas.microsoft.com/office/drawing/2014/main" id="{AC44F8FE-836F-22F9-D56A-8C12DECA2B46}"/>
              </a:ext>
            </a:extLst>
          </p:cNvPr>
          <p:cNvSpPr txBox="1">
            <a:spLocks noChangeArrowheads="1"/>
          </p:cNvSpPr>
          <p:nvPr/>
        </p:nvSpPr>
        <p:spPr bwMode="auto">
          <a:xfrm>
            <a:off x="3352800" y="4343400"/>
            <a:ext cx="2590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2200" b="1">
                <a:solidFill>
                  <a:schemeClr val="bg1"/>
                </a:solidFill>
                <a:latin typeface="Arial-BoldMT" charset="0"/>
                <a:ea typeface="新細明體" panose="02020500000000000000" pitchFamily="18" charset="-120"/>
              </a:defRPr>
            </a:lvl1pPr>
            <a:lvl2pPr marL="742950" indent="-285750" defTabSz="762000">
              <a:defRPr sz="2200" b="1">
                <a:solidFill>
                  <a:schemeClr val="bg1"/>
                </a:solidFill>
                <a:latin typeface="Arial-BoldMT" charset="0"/>
                <a:ea typeface="新細明體" panose="02020500000000000000" pitchFamily="18" charset="-120"/>
              </a:defRPr>
            </a:lvl2pPr>
            <a:lvl3pPr marL="1143000" indent="-228600" defTabSz="762000">
              <a:defRPr sz="2200" b="1">
                <a:solidFill>
                  <a:schemeClr val="bg1"/>
                </a:solidFill>
                <a:latin typeface="Arial-BoldMT" charset="0"/>
                <a:ea typeface="新細明體" panose="02020500000000000000" pitchFamily="18" charset="-120"/>
              </a:defRPr>
            </a:lvl3pPr>
            <a:lvl4pPr marL="1600200" indent="-228600" defTabSz="762000">
              <a:defRPr sz="2200" b="1">
                <a:solidFill>
                  <a:schemeClr val="bg1"/>
                </a:solidFill>
                <a:latin typeface="Arial-BoldMT" charset="0"/>
                <a:ea typeface="新細明體" panose="02020500000000000000" pitchFamily="18" charset="-120"/>
              </a:defRPr>
            </a:lvl4pPr>
            <a:lvl5pPr marL="2057400" indent="-228600" defTabSz="762000">
              <a:defRPr sz="2200" b="1">
                <a:solidFill>
                  <a:schemeClr val="bg1"/>
                </a:solidFill>
                <a:latin typeface="Arial-BoldMT" charset="0"/>
                <a:ea typeface="新細明體" panose="02020500000000000000" pitchFamily="18" charset="-120"/>
              </a:defRPr>
            </a:lvl5pPr>
            <a:lvl6pPr marL="25146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spcBef>
                <a:spcPct val="50000"/>
              </a:spcBef>
              <a:buFontTx/>
              <a:buChar char="•"/>
            </a:pPr>
            <a:r>
              <a:rPr kumimoji="1" lang="en-US" altLang="zh-TW" sz="1800" b="0">
                <a:solidFill>
                  <a:schemeClr val="tx1"/>
                </a:solidFill>
                <a:latin typeface="Arial" panose="020B0604020202020204" pitchFamily="34" charset="0"/>
              </a:rPr>
              <a:t>Transaction Oriented</a:t>
            </a:r>
          </a:p>
          <a:p>
            <a:pPr>
              <a:spcBef>
                <a:spcPct val="50000"/>
              </a:spcBef>
              <a:buFontTx/>
              <a:buChar char="•"/>
            </a:pPr>
            <a:r>
              <a:rPr kumimoji="1" lang="en-US" altLang="zh-TW" sz="1800" b="0">
                <a:solidFill>
                  <a:schemeClr val="tx1"/>
                </a:solidFill>
                <a:latin typeface="Arial" panose="020B0604020202020204" pitchFamily="34" charset="0"/>
              </a:rPr>
              <a:t>Online, Real Time</a:t>
            </a:r>
          </a:p>
          <a:p>
            <a:pPr>
              <a:spcBef>
                <a:spcPct val="50000"/>
              </a:spcBef>
              <a:buFontTx/>
              <a:buChar char="•"/>
            </a:pPr>
            <a:r>
              <a:rPr kumimoji="1" lang="en-US" altLang="zh-TW" sz="1800" b="0">
                <a:solidFill>
                  <a:schemeClr val="tx1"/>
                </a:solidFill>
                <a:latin typeface="Arial" panose="020B0604020202020204" pitchFamily="34" charset="0"/>
              </a:rPr>
              <a:t>Speed</a:t>
            </a:r>
          </a:p>
        </p:txBody>
      </p:sp>
      <p:sp>
        <p:nvSpPr>
          <p:cNvPr id="49171" name="Text Box 19">
            <a:extLst>
              <a:ext uri="{FF2B5EF4-FFF2-40B4-BE49-F238E27FC236}">
                <a16:creationId xmlns:a16="http://schemas.microsoft.com/office/drawing/2014/main" id="{A95BD6FE-9584-070B-5A02-01CE97C0EB6F}"/>
              </a:ext>
            </a:extLst>
          </p:cNvPr>
          <p:cNvSpPr txBox="1">
            <a:spLocks noChangeArrowheads="1"/>
          </p:cNvSpPr>
          <p:nvPr/>
        </p:nvSpPr>
        <p:spPr bwMode="auto">
          <a:xfrm>
            <a:off x="3505200" y="3413125"/>
            <a:ext cx="2286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2200" b="1">
                <a:solidFill>
                  <a:schemeClr val="bg1"/>
                </a:solidFill>
                <a:latin typeface="Arial-BoldMT" charset="0"/>
                <a:ea typeface="新細明體" panose="02020500000000000000" pitchFamily="18" charset="-120"/>
              </a:defRPr>
            </a:lvl1pPr>
            <a:lvl2pPr marL="742950" indent="-285750" defTabSz="762000">
              <a:defRPr sz="2200" b="1">
                <a:solidFill>
                  <a:schemeClr val="bg1"/>
                </a:solidFill>
                <a:latin typeface="Arial-BoldMT" charset="0"/>
                <a:ea typeface="新細明體" panose="02020500000000000000" pitchFamily="18" charset="-120"/>
              </a:defRPr>
            </a:lvl2pPr>
            <a:lvl3pPr marL="1143000" indent="-228600" defTabSz="762000">
              <a:defRPr sz="2200" b="1">
                <a:solidFill>
                  <a:schemeClr val="bg1"/>
                </a:solidFill>
                <a:latin typeface="Arial-BoldMT" charset="0"/>
                <a:ea typeface="新細明體" panose="02020500000000000000" pitchFamily="18" charset="-120"/>
              </a:defRPr>
            </a:lvl3pPr>
            <a:lvl4pPr marL="1600200" indent="-228600" defTabSz="762000">
              <a:defRPr sz="2200" b="1">
                <a:solidFill>
                  <a:schemeClr val="bg1"/>
                </a:solidFill>
                <a:latin typeface="Arial-BoldMT" charset="0"/>
                <a:ea typeface="新細明體" panose="02020500000000000000" pitchFamily="18" charset="-120"/>
              </a:defRPr>
            </a:lvl4pPr>
            <a:lvl5pPr marL="2057400" indent="-228600" defTabSz="762000">
              <a:defRPr sz="2200" b="1">
                <a:solidFill>
                  <a:schemeClr val="bg1"/>
                </a:solidFill>
                <a:latin typeface="Arial-BoldMT" charset="0"/>
                <a:ea typeface="新細明體" panose="02020500000000000000" pitchFamily="18" charset="-120"/>
              </a:defRPr>
            </a:lvl5pPr>
            <a:lvl6pPr marL="25146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spcBef>
                <a:spcPct val="50000"/>
              </a:spcBef>
              <a:buFontTx/>
              <a:buChar char="•"/>
            </a:pPr>
            <a:r>
              <a:rPr kumimoji="1" lang="en-US" altLang="zh-TW" sz="1800" b="0">
                <a:solidFill>
                  <a:schemeClr val="tx2"/>
                </a:solidFill>
                <a:latin typeface="Arial" panose="020B0604020202020204" pitchFamily="34" charset="0"/>
              </a:rPr>
              <a:t>What If ?</a:t>
            </a:r>
          </a:p>
          <a:p>
            <a:pPr>
              <a:spcBef>
                <a:spcPct val="50000"/>
              </a:spcBef>
              <a:buFontTx/>
              <a:buChar char="•"/>
            </a:pPr>
            <a:r>
              <a:rPr kumimoji="1" lang="en-US" altLang="zh-TW" sz="1800" b="0">
                <a:solidFill>
                  <a:schemeClr val="tx2"/>
                </a:solidFill>
                <a:latin typeface="Arial" panose="020B0604020202020204" pitchFamily="34" charset="0"/>
              </a:rPr>
              <a:t>Trend Analysis</a:t>
            </a:r>
          </a:p>
        </p:txBody>
      </p:sp>
      <p:sp>
        <p:nvSpPr>
          <p:cNvPr id="49172" name="Text Box 20">
            <a:extLst>
              <a:ext uri="{FF2B5EF4-FFF2-40B4-BE49-F238E27FC236}">
                <a16:creationId xmlns:a16="http://schemas.microsoft.com/office/drawing/2014/main" id="{36A848DD-A2EB-44E9-F42E-CD8D57B72234}"/>
              </a:ext>
            </a:extLst>
          </p:cNvPr>
          <p:cNvSpPr txBox="1">
            <a:spLocks noChangeArrowheads="1"/>
          </p:cNvSpPr>
          <p:nvPr/>
        </p:nvSpPr>
        <p:spPr bwMode="auto">
          <a:xfrm>
            <a:off x="3810000" y="2208213"/>
            <a:ext cx="13716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2200" b="1">
                <a:solidFill>
                  <a:schemeClr val="bg1"/>
                </a:solidFill>
                <a:latin typeface="Arial-BoldMT" charset="0"/>
                <a:ea typeface="新細明體" panose="02020500000000000000" pitchFamily="18" charset="-120"/>
              </a:defRPr>
            </a:lvl1pPr>
            <a:lvl2pPr marL="742950" indent="-285750" defTabSz="762000">
              <a:defRPr sz="2200" b="1">
                <a:solidFill>
                  <a:schemeClr val="bg1"/>
                </a:solidFill>
                <a:latin typeface="Arial-BoldMT" charset="0"/>
                <a:ea typeface="新細明體" panose="02020500000000000000" pitchFamily="18" charset="-120"/>
              </a:defRPr>
            </a:lvl2pPr>
            <a:lvl3pPr marL="1143000" indent="-228600" defTabSz="762000">
              <a:defRPr sz="2200" b="1">
                <a:solidFill>
                  <a:schemeClr val="bg1"/>
                </a:solidFill>
                <a:latin typeface="Arial-BoldMT" charset="0"/>
                <a:ea typeface="新細明體" panose="02020500000000000000" pitchFamily="18" charset="-120"/>
              </a:defRPr>
            </a:lvl3pPr>
            <a:lvl4pPr marL="1600200" indent="-228600" defTabSz="762000">
              <a:defRPr sz="2200" b="1">
                <a:solidFill>
                  <a:schemeClr val="bg1"/>
                </a:solidFill>
                <a:latin typeface="Arial-BoldMT" charset="0"/>
                <a:ea typeface="新細明體" panose="02020500000000000000" pitchFamily="18" charset="-120"/>
              </a:defRPr>
            </a:lvl4pPr>
            <a:lvl5pPr marL="2057400" indent="-228600" defTabSz="762000">
              <a:defRPr sz="2200" b="1">
                <a:solidFill>
                  <a:schemeClr val="bg1"/>
                </a:solidFill>
                <a:latin typeface="Arial-BoldMT" charset="0"/>
                <a:ea typeface="新細明體" panose="02020500000000000000" pitchFamily="18" charset="-120"/>
              </a:defRPr>
            </a:lvl5pPr>
            <a:lvl6pPr marL="25146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defTabSz="7620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spcBef>
                <a:spcPct val="50000"/>
              </a:spcBef>
              <a:buFontTx/>
              <a:buChar char="•"/>
            </a:pPr>
            <a:r>
              <a:rPr kumimoji="1" lang="en-US" altLang="zh-TW" sz="1800" b="0">
                <a:solidFill>
                  <a:schemeClr val="tx1"/>
                </a:solidFill>
                <a:latin typeface="Arial" panose="020B0604020202020204" pitchFamily="34" charset="0"/>
              </a:rPr>
              <a:t>Strategic Decision Making</a:t>
            </a:r>
          </a:p>
        </p:txBody>
      </p:sp>
      <p:sp>
        <p:nvSpPr>
          <p:cNvPr id="49173" name="Rectangle 21">
            <a:extLst>
              <a:ext uri="{FF2B5EF4-FFF2-40B4-BE49-F238E27FC236}">
                <a16:creationId xmlns:a16="http://schemas.microsoft.com/office/drawing/2014/main" id="{61A63768-9CE5-0C93-141A-E928F687D46D}"/>
              </a:ext>
            </a:extLst>
          </p:cNvPr>
          <p:cNvSpPr>
            <a:spLocks noGrp="1" noChangeArrowheads="1"/>
          </p:cNvSpPr>
          <p:nvPr>
            <p:ph type="title"/>
          </p:nvPr>
        </p:nvSpPr>
        <p:spPr>
          <a:xfrm>
            <a:off x="285750" y="-214313"/>
            <a:ext cx="7772400" cy="1143001"/>
          </a:xfrm>
        </p:spPr>
        <p:txBody>
          <a:bodyPr/>
          <a:lstStyle/>
          <a:p>
            <a:r>
              <a:rPr lang="en-US" altLang="zh-TW">
                <a:solidFill>
                  <a:srgbClr val="33CC33"/>
                </a:solidFill>
              </a:rPr>
              <a:t>(</a:t>
            </a:r>
            <a:r>
              <a:rPr lang="zh-TW" altLang="en-US">
                <a:solidFill>
                  <a:srgbClr val="33CC33"/>
                </a:solidFill>
              </a:rPr>
              <a:t>補充</a:t>
            </a:r>
            <a:r>
              <a:rPr lang="en-US" altLang="zh-TW">
                <a:solidFill>
                  <a:srgbClr val="33CC33"/>
                </a:solidFill>
              </a:rPr>
              <a:t>)Classification of MIS Systems</a:t>
            </a:r>
          </a:p>
        </p:txBody>
      </p:sp>
      <p:sp>
        <p:nvSpPr>
          <p:cNvPr id="22" name="Text Box 12">
            <a:extLst>
              <a:ext uri="{FF2B5EF4-FFF2-40B4-BE49-F238E27FC236}">
                <a16:creationId xmlns:a16="http://schemas.microsoft.com/office/drawing/2014/main" id="{548A7C63-EEF1-7778-2E19-BB8A15CB0DE5}"/>
              </a:ext>
            </a:extLst>
          </p:cNvPr>
          <p:cNvSpPr txBox="1">
            <a:spLocks noChangeArrowheads="1"/>
          </p:cNvSpPr>
          <p:nvPr/>
        </p:nvSpPr>
        <p:spPr bwMode="auto">
          <a:xfrm>
            <a:off x="304800" y="4343400"/>
            <a:ext cx="1905000" cy="7016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Operational (Transactional)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2B63F9E-9960-0E06-1678-3310D0ECC6E4}"/>
              </a:ext>
            </a:extLst>
          </p:cNvPr>
          <p:cNvSpPr>
            <a:spLocks noGrp="1" noChangeArrowheads="1"/>
          </p:cNvSpPr>
          <p:nvPr>
            <p:ph type="title"/>
          </p:nvPr>
        </p:nvSpPr>
        <p:spPr/>
        <p:txBody>
          <a:bodyPr/>
          <a:lstStyle/>
          <a:p>
            <a:r>
              <a:rPr lang="en-US" altLang="zh-TW">
                <a:solidFill>
                  <a:srgbClr val="33CC33"/>
                </a:solidFill>
              </a:rPr>
              <a:t>ERP’s Position in the MIS Hierarchy</a:t>
            </a:r>
          </a:p>
        </p:txBody>
      </p:sp>
      <p:sp>
        <p:nvSpPr>
          <p:cNvPr id="206851" name="AutoShape 3">
            <a:extLst>
              <a:ext uri="{FF2B5EF4-FFF2-40B4-BE49-F238E27FC236}">
                <a16:creationId xmlns:a16="http://schemas.microsoft.com/office/drawing/2014/main" id="{F63E3A4A-E714-E7AD-3EF2-4C9C4DAA0267}"/>
              </a:ext>
            </a:extLst>
          </p:cNvPr>
          <p:cNvSpPr>
            <a:spLocks noChangeArrowheads="1"/>
          </p:cNvSpPr>
          <p:nvPr/>
        </p:nvSpPr>
        <p:spPr bwMode="auto">
          <a:xfrm>
            <a:off x="381000" y="1752600"/>
            <a:ext cx="7162800" cy="4343400"/>
          </a:xfrm>
          <a:prstGeom prst="triangle">
            <a:avLst>
              <a:gd name="adj" fmla="val 50000"/>
            </a:avLst>
          </a:prstGeom>
          <a:noFill/>
          <a:ln w="12700">
            <a:noFill/>
            <a:miter lim="800000"/>
            <a:headEnd/>
            <a:tailEnd/>
          </a:ln>
          <a:effectLst/>
        </p:spPr>
        <p:txBody>
          <a:bodyPr wrap="none" anchor="ctr"/>
          <a:lstStyle/>
          <a:p>
            <a:pPr algn="ctr" defTabSz="762000">
              <a:defRPr/>
            </a:pPr>
            <a:endParaRPr kumimoji="1" lang="zh-TW" altLang="zh-TW" sz="1600" b="0">
              <a:solidFill>
                <a:schemeClr val="tx2"/>
              </a:solidFill>
              <a:effectLst>
                <a:outerShdw blurRad="38100" dist="38100" dir="2700000" algn="tl">
                  <a:srgbClr val="C0C0C0"/>
                </a:outerShdw>
              </a:effectLst>
              <a:latin typeface="Arial" pitchFamily="34" charset="0"/>
            </a:endParaRPr>
          </a:p>
        </p:txBody>
      </p:sp>
      <p:sp>
        <p:nvSpPr>
          <p:cNvPr id="206852" name="AutoShape 4">
            <a:extLst>
              <a:ext uri="{FF2B5EF4-FFF2-40B4-BE49-F238E27FC236}">
                <a16:creationId xmlns:a16="http://schemas.microsoft.com/office/drawing/2014/main" id="{B51CCFA9-7629-982B-CF41-0E650875A777}"/>
              </a:ext>
            </a:extLst>
          </p:cNvPr>
          <p:cNvSpPr>
            <a:spLocks noChangeArrowheads="1"/>
          </p:cNvSpPr>
          <p:nvPr/>
        </p:nvSpPr>
        <p:spPr bwMode="auto">
          <a:xfrm>
            <a:off x="1524000" y="1905000"/>
            <a:ext cx="5257800" cy="3810000"/>
          </a:xfrm>
          <a:prstGeom prst="triangle">
            <a:avLst>
              <a:gd name="adj" fmla="val 56069"/>
            </a:avLst>
          </a:prstGeom>
          <a:noFill/>
          <a:ln w="12700">
            <a:solidFill>
              <a:schemeClr val="tx1"/>
            </a:solidFill>
            <a:miter lim="800000"/>
            <a:headEnd/>
            <a:tailEnd/>
          </a:ln>
          <a:effectLst/>
        </p:spPr>
        <p:txBody>
          <a:bodyPr wrap="none" anchor="ctr"/>
          <a:lstStyle/>
          <a:p>
            <a:pPr algn="ctr" defTabSz="762000">
              <a:defRPr/>
            </a:pPr>
            <a:endParaRPr kumimoji="1" lang="zh-TW" altLang="zh-TW" sz="1600" b="0">
              <a:solidFill>
                <a:schemeClr val="bg2"/>
              </a:solidFill>
              <a:effectLst>
                <a:outerShdw blurRad="38100" dist="38100" dir="2700000" algn="tl">
                  <a:srgbClr val="C0C0C0"/>
                </a:outerShdw>
              </a:effectLst>
              <a:latin typeface="Arial" pitchFamily="34" charset="0"/>
            </a:endParaRPr>
          </a:p>
        </p:txBody>
      </p:sp>
      <p:sp>
        <p:nvSpPr>
          <p:cNvPr id="50181" name="AutoShape 5">
            <a:extLst>
              <a:ext uri="{FF2B5EF4-FFF2-40B4-BE49-F238E27FC236}">
                <a16:creationId xmlns:a16="http://schemas.microsoft.com/office/drawing/2014/main" id="{338FC58F-0E3E-4B9B-E6A1-49C8CFB68ED5}"/>
              </a:ext>
            </a:extLst>
          </p:cNvPr>
          <p:cNvSpPr>
            <a:spLocks noChangeArrowheads="1"/>
          </p:cNvSpPr>
          <p:nvPr/>
        </p:nvSpPr>
        <p:spPr bwMode="auto">
          <a:xfrm>
            <a:off x="4267200" y="3886200"/>
            <a:ext cx="1057275" cy="914400"/>
          </a:xfrm>
          <a:prstGeom prst="triangle">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50182" name="Line 6">
            <a:extLst>
              <a:ext uri="{FF2B5EF4-FFF2-40B4-BE49-F238E27FC236}">
                <a16:creationId xmlns:a16="http://schemas.microsoft.com/office/drawing/2014/main" id="{5DAFDB4E-C41E-325C-2585-EE71E6054648}"/>
              </a:ext>
            </a:extLst>
          </p:cNvPr>
          <p:cNvSpPr>
            <a:spLocks noChangeShapeType="1"/>
          </p:cNvSpPr>
          <p:nvPr/>
        </p:nvSpPr>
        <p:spPr bwMode="auto">
          <a:xfrm flipV="1">
            <a:off x="6781800" y="5334000"/>
            <a:ext cx="144780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3" name="Line 7">
            <a:extLst>
              <a:ext uri="{FF2B5EF4-FFF2-40B4-BE49-F238E27FC236}">
                <a16:creationId xmlns:a16="http://schemas.microsoft.com/office/drawing/2014/main" id="{5E091E24-841E-2B20-1E39-BCABC3FD2A41}"/>
              </a:ext>
            </a:extLst>
          </p:cNvPr>
          <p:cNvSpPr>
            <a:spLocks noChangeShapeType="1"/>
          </p:cNvSpPr>
          <p:nvPr/>
        </p:nvSpPr>
        <p:spPr bwMode="auto">
          <a:xfrm>
            <a:off x="4495800" y="1905000"/>
            <a:ext cx="3733800" cy="34147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4" name="Line 8">
            <a:extLst>
              <a:ext uri="{FF2B5EF4-FFF2-40B4-BE49-F238E27FC236}">
                <a16:creationId xmlns:a16="http://schemas.microsoft.com/office/drawing/2014/main" id="{33A1C1CD-8FEB-BFB5-758D-B891F4586A8B}"/>
              </a:ext>
            </a:extLst>
          </p:cNvPr>
          <p:cNvSpPr>
            <a:spLocks noChangeShapeType="1"/>
          </p:cNvSpPr>
          <p:nvPr/>
        </p:nvSpPr>
        <p:spPr bwMode="auto">
          <a:xfrm>
            <a:off x="2438400" y="4419600"/>
            <a:ext cx="3581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5" name="Line 9">
            <a:extLst>
              <a:ext uri="{FF2B5EF4-FFF2-40B4-BE49-F238E27FC236}">
                <a16:creationId xmlns:a16="http://schemas.microsoft.com/office/drawing/2014/main" id="{3246E3FB-6872-9736-AFEC-A3F809341712}"/>
              </a:ext>
            </a:extLst>
          </p:cNvPr>
          <p:cNvSpPr>
            <a:spLocks noChangeShapeType="1"/>
          </p:cNvSpPr>
          <p:nvPr/>
        </p:nvSpPr>
        <p:spPr bwMode="auto">
          <a:xfrm>
            <a:off x="3429000" y="3276600"/>
            <a:ext cx="18954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6" name="Line 10">
            <a:extLst>
              <a:ext uri="{FF2B5EF4-FFF2-40B4-BE49-F238E27FC236}">
                <a16:creationId xmlns:a16="http://schemas.microsoft.com/office/drawing/2014/main" id="{68475320-240D-97AF-2D6D-76585866D159}"/>
              </a:ext>
            </a:extLst>
          </p:cNvPr>
          <p:cNvSpPr>
            <a:spLocks noChangeShapeType="1"/>
          </p:cNvSpPr>
          <p:nvPr/>
        </p:nvSpPr>
        <p:spPr bwMode="auto">
          <a:xfrm flipV="1">
            <a:off x="6019800" y="4267200"/>
            <a:ext cx="106680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87" name="Line 11">
            <a:extLst>
              <a:ext uri="{FF2B5EF4-FFF2-40B4-BE49-F238E27FC236}">
                <a16:creationId xmlns:a16="http://schemas.microsoft.com/office/drawing/2014/main" id="{BE2C53BF-21A5-D4D3-F376-D4FFE5A0EB3A}"/>
              </a:ext>
            </a:extLst>
          </p:cNvPr>
          <p:cNvSpPr>
            <a:spLocks noChangeShapeType="1"/>
          </p:cNvSpPr>
          <p:nvPr/>
        </p:nvSpPr>
        <p:spPr bwMode="auto">
          <a:xfrm flipV="1">
            <a:off x="5324475" y="3200400"/>
            <a:ext cx="54292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6860" name="Text Box 12">
            <a:extLst>
              <a:ext uri="{FF2B5EF4-FFF2-40B4-BE49-F238E27FC236}">
                <a16:creationId xmlns:a16="http://schemas.microsoft.com/office/drawing/2014/main" id="{0413B488-21F2-2F67-3FE3-B4DD6E3B0CF8}"/>
              </a:ext>
            </a:extLst>
          </p:cNvPr>
          <p:cNvSpPr txBox="1">
            <a:spLocks noChangeArrowheads="1"/>
          </p:cNvSpPr>
          <p:nvPr/>
        </p:nvSpPr>
        <p:spPr bwMode="auto">
          <a:xfrm>
            <a:off x="304800" y="4343400"/>
            <a:ext cx="1905000" cy="7016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Operational (Transactional)</a:t>
            </a:r>
          </a:p>
        </p:txBody>
      </p:sp>
      <p:sp>
        <p:nvSpPr>
          <p:cNvPr id="206861" name="Text Box 13">
            <a:extLst>
              <a:ext uri="{FF2B5EF4-FFF2-40B4-BE49-F238E27FC236}">
                <a16:creationId xmlns:a16="http://schemas.microsoft.com/office/drawing/2014/main" id="{9B171095-9298-DE56-D158-3D14065D35AF}"/>
              </a:ext>
            </a:extLst>
          </p:cNvPr>
          <p:cNvSpPr txBox="1">
            <a:spLocks noChangeArrowheads="1"/>
          </p:cNvSpPr>
          <p:nvPr/>
        </p:nvSpPr>
        <p:spPr bwMode="auto">
          <a:xfrm>
            <a:off x="457200" y="3505200"/>
            <a:ext cx="26670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Tactical</a:t>
            </a:r>
            <a:endParaRPr kumimoji="1" lang="en-US" altLang="zh-TW" sz="2400" b="0" dirty="0">
              <a:solidFill>
                <a:srgbClr val="FF9900"/>
              </a:solidFill>
              <a:effectLst>
                <a:outerShdw blurRad="38100" dist="38100" dir="2700000" algn="tl">
                  <a:srgbClr val="C0C0C0"/>
                </a:outerShdw>
              </a:effectLst>
              <a:latin typeface="Arial" pitchFamily="34" charset="0"/>
            </a:endParaRPr>
          </a:p>
        </p:txBody>
      </p:sp>
      <p:sp>
        <p:nvSpPr>
          <p:cNvPr id="206862" name="Text Box 14">
            <a:extLst>
              <a:ext uri="{FF2B5EF4-FFF2-40B4-BE49-F238E27FC236}">
                <a16:creationId xmlns:a16="http://schemas.microsoft.com/office/drawing/2014/main" id="{81A56454-F4B3-E902-620F-4F61F4C4C0AE}"/>
              </a:ext>
            </a:extLst>
          </p:cNvPr>
          <p:cNvSpPr txBox="1">
            <a:spLocks noChangeArrowheads="1"/>
          </p:cNvSpPr>
          <p:nvPr/>
        </p:nvSpPr>
        <p:spPr bwMode="auto">
          <a:xfrm>
            <a:off x="1295400" y="2286000"/>
            <a:ext cx="19812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b="0" dirty="0">
                <a:solidFill>
                  <a:srgbClr val="FF9900"/>
                </a:solidFill>
                <a:effectLst>
                  <a:outerShdw blurRad="38100" dist="38100" dir="2700000" algn="tl">
                    <a:srgbClr val="C0C0C0"/>
                  </a:outerShdw>
                </a:effectLst>
                <a:latin typeface="Arial" pitchFamily="34" charset="0"/>
              </a:rPr>
              <a:t>Strategic</a:t>
            </a:r>
            <a:endParaRPr kumimoji="1" lang="en-US" altLang="zh-TW" sz="2400" b="0" dirty="0">
              <a:solidFill>
                <a:srgbClr val="FF9900"/>
              </a:solidFill>
              <a:effectLst>
                <a:outerShdw blurRad="38100" dist="38100" dir="2700000" algn="tl">
                  <a:srgbClr val="C0C0C0"/>
                </a:outerShdw>
              </a:effectLst>
              <a:latin typeface="Arial" pitchFamily="34" charset="0"/>
            </a:endParaRPr>
          </a:p>
        </p:txBody>
      </p:sp>
      <p:sp>
        <p:nvSpPr>
          <p:cNvPr id="206863" name="Text Box 15">
            <a:extLst>
              <a:ext uri="{FF2B5EF4-FFF2-40B4-BE49-F238E27FC236}">
                <a16:creationId xmlns:a16="http://schemas.microsoft.com/office/drawing/2014/main" id="{61BBD278-C8D1-5E4A-D0CC-C5EB1427EE8E}"/>
              </a:ext>
            </a:extLst>
          </p:cNvPr>
          <p:cNvSpPr txBox="1">
            <a:spLocks noChangeArrowheads="1"/>
          </p:cNvSpPr>
          <p:nvPr/>
        </p:nvSpPr>
        <p:spPr bwMode="auto">
          <a:xfrm>
            <a:off x="2590800" y="3200400"/>
            <a:ext cx="19812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dirty="0">
                <a:solidFill>
                  <a:srgbClr val="0000FF"/>
                </a:solidFill>
                <a:effectLst>
                  <a:outerShdw blurRad="38100" dist="38100" dir="2700000" algn="tl">
                    <a:srgbClr val="C0C0C0"/>
                  </a:outerShdw>
                </a:effectLst>
                <a:latin typeface="Arial" pitchFamily="34" charset="0"/>
              </a:rPr>
              <a:t>DSS</a:t>
            </a:r>
          </a:p>
        </p:txBody>
      </p:sp>
      <p:sp>
        <p:nvSpPr>
          <p:cNvPr id="206864" name="Text Box 16">
            <a:extLst>
              <a:ext uri="{FF2B5EF4-FFF2-40B4-BE49-F238E27FC236}">
                <a16:creationId xmlns:a16="http://schemas.microsoft.com/office/drawing/2014/main" id="{BB31F41B-DB54-87DC-24DD-69EB3356ACB1}"/>
              </a:ext>
            </a:extLst>
          </p:cNvPr>
          <p:cNvSpPr txBox="1">
            <a:spLocks noChangeArrowheads="1"/>
          </p:cNvSpPr>
          <p:nvPr/>
        </p:nvSpPr>
        <p:spPr bwMode="auto">
          <a:xfrm>
            <a:off x="3124200" y="1981200"/>
            <a:ext cx="2057400" cy="396875"/>
          </a:xfrm>
          <a:prstGeom prst="rect">
            <a:avLst/>
          </a:prstGeom>
          <a:noFill/>
          <a:ln w="12700">
            <a:noFill/>
            <a:miter lim="800000"/>
            <a:headEnd/>
            <a:tailEnd/>
          </a:ln>
          <a:effectLst/>
        </p:spPr>
        <p:txBody>
          <a:bodyPr>
            <a:spAutoFit/>
          </a:bodyPr>
          <a:lstStyle/>
          <a:p>
            <a:pPr algn="ctr" defTabSz="762000">
              <a:spcBef>
                <a:spcPct val="50000"/>
              </a:spcBef>
              <a:defRPr/>
            </a:pPr>
            <a:r>
              <a:rPr kumimoji="1" lang="en-US" altLang="zh-TW" sz="2000" dirty="0">
                <a:solidFill>
                  <a:srgbClr val="0000FF"/>
                </a:solidFill>
                <a:effectLst>
                  <a:outerShdw blurRad="38100" dist="38100" dir="2700000" algn="tl">
                    <a:srgbClr val="C0C0C0"/>
                  </a:outerShdw>
                </a:effectLst>
                <a:latin typeface="Arial" pitchFamily="34" charset="0"/>
              </a:rPr>
              <a:t>EIS</a:t>
            </a:r>
          </a:p>
        </p:txBody>
      </p:sp>
      <p:sp>
        <p:nvSpPr>
          <p:cNvPr id="206865" name="Text Box 17">
            <a:extLst>
              <a:ext uri="{FF2B5EF4-FFF2-40B4-BE49-F238E27FC236}">
                <a16:creationId xmlns:a16="http://schemas.microsoft.com/office/drawing/2014/main" id="{24635E5C-6D27-7E1E-920D-3D3270924127}"/>
              </a:ext>
            </a:extLst>
          </p:cNvPr>
          <p:cNvSpPr txBox="1">
            <a:spLocks noChangeArrowheads="1"/>
          </p:cNvSpPr>
          <p:nvPr/>
        </p:nvSpPr>
        <p:spPr bwMode="auto">
          <a:xfrm rot="-2419736">
            <a:off x="6553200" y="4419600"/>
            <a:ext cx="1528763" cy="701675"/>
          </a:xfrm>
          <a:prstGeom prst="rect">
            <a:avLst/>
          </a:prstGeom>
          <a:noFill/>
          <a:ln w="12700">
            <a:noFill/>
            <a:miter lim="800000"/>
            <a:headEnd/>
            <a:tailEnd/>
          </a:ln>
          <a:effectLst/>
        </p:spPr>
        <p:txBody>
          <a:bodyPr>
            <a:spAutoFit/>
          </a:bodyPr>
          <a:lstStyle/>
          <a:p>
            <a:pPr algn="ctr" defTabSz="762000">
              <a:defRPr/>
            </a:pPr>
            <a:r>
              <a:rPr kumimoji="1" lang="en-US" altLang="zh-TW" sz="2000" b="0">
                <a:solidFill>
                  <a:srgbClr val="C00000"/>
                </a:solidFill>
                <a:effectLst>
                  <a:outerShdw blurRad="38100" dist="38100" dir="2700000" algn="tl">
                    <a:srgbClr val="C0C0C0"/>
                  </a:outerShdw>
                </a:effectLst>
                <a:latin typeface="Arial" pitchFamily="34" charset="0"/>
              </a:rPr>
              <a:t>Operation Personnel</a:t>
            </a:r>
          </a:p>
        </p:txBody>
      </p:sp>
      <p:sp>
        <p:nvSpPr>
          <p:cNvPr id="206866" name="Text Box 18">
            <a:extLst>
              <a:ext uri="{FF2B5EF4-FFF2-40B4-BE49-F238E27FC236}">
                <a16:creationId xmlns:a16="http://schemas.microsoft.com/office/drawing/2014/main" id="{53B0FC3C-B3F5-0674-BF0C-6A62598570B3}"/>
              </a:ext>
            </a:extLst>
          </p:cNvPr>
          <p:cNvSpPr txBox="1">
            <a:spLocks noChangeArrowheads="1"/>
          </p:cNvSpPr>
          <p:nvPr/>
        </p:nvSpPr>
        <p:spPr bwMode="auto">
          <a:xfrm rot="-2375808">
            <a:off x="5486400" y="2971800"/>
            <a:ext cx="1765300" cy="701675"/>
          </a:xfrm>
          <a:prstGeom prst="rect">
            <a:avLst/>
          </a:prstGeom>
          <a:noFill/>
          <a:ln w="12700">
            <a:noFill/>
            <a:miter lim="800000"/>
            <a:headEnd/>
            <a:tailEnd/>
          </a:ln>
          <a:effectLst/>
        </p:spPr>
        <p:txBody>
          <a:bodyPr>
            <a:spAutoFit/>
          </a:bodyPr>
          <a:lstStyle/>
          <a:p>
            <a:pPr algn="ctr" defTabSz="762000">
              <a:defRPr/>
            </a:pPr>
            <a:r>
              <a:rPr kumimoji="1" lang="en-US" altLang="zh-TW" sz="2000" b="0">
                <a:solidFill>
                  <a:srgbClr val="C00000"/>
                </a:solidFill>
                <a:effectLst>
                  <a:outerShdw blurRad="38100" dist="38100" dir="2700000" algn="tl">
                    <a:srgbClr val="C0C0C0"/>
                  </a:outerShdw>
                </a:effectLst>
                <a:latin typeface="Arial" pitchFamily="34" charset="0"/>
              </a:rPr>
              <a:t>Middle Management</a:t>
            </a:r>
          </a:p>
        </p:txBody>
      </p:sp>
      <p:sp>
        <p:nvSpPr>
          <p:cNvPr id="206867" name="Text Box 19">
            <a:extLst>
              <a:ext uri="{FF2B5EF4-FFF2-40B4-BE49-F238E27FC236}">
                <a16:creationId xmlns:a16="http://schemas.microsoft.com/office/drawing/2014/main" id="{7890AEBC-4EE4-48ED-68DE-EE81C00A42FD}"/>
              </a:ext>
            </a:extLst>
          </p:cNvPr>
          <p:cNvSpPr txBox="1">
            <a:spLocks noChangeArrowheads="1"/>
          </p:cNvSpPr>
          <p:nvPr/>
        </p:nvSpPr>
        <p:spPr bwMode="auto">
          <a:xfrm rot="-2132130">
            <a:off x="4876800" y="2133600"/>
            <a:ext cx="1412875" cy="396875"/>
          </a:xfrm>
          <a:prstGeom prst="rect">
            <a:avLst/>
          </a:prstGeom>
          <a:noFill/>
          <a:ln w="12700">
            <a:noFill/>
            <a:miter lim="800000"/>
            <a:headEnd/>
            <a:tailEnd/>
          </a:ln>
          <a:effectLst/>
        </p:spPr>
        <p:txBody>
          <a:bodyPr wrap="none">
            <a:spAutoFit/>
          </a:bodyPr>
          <a:lstStyle/>
          <a:p>
            <a:pPr algn="ctr" defTabSz="762000">
              <a:defRPr/>
            </a:pPr>
            <a:r>
              <a:rPr kumimoji="1" lang="en-US" altLang="zh-TW" sz="2000" b="0" dirty="0">
                <a:solidFill>
                  <a:srgbClr val="C00000"/>
                </a:solidFill>
                <a:effectLst>
                  <a:outerShdw blurRad="38100" dist="38100" dir="2700000" algn="tl">
                    <a:srgbClr val="C0C0C0"/>
                  </a:outerShdw>
                </a:effectLst>
                <a:latin typeface="Arial" pitchFamily="34" charset="0"/>
              </a:rPr>
              <a:t>Executives</a:t>
            </a:r>
          </a:p>
        </p:txBody>
      </p:sp>
      <p:sp>
        <p:nvSpPr>
          <p:cNvPr id="50196" name="Line 20">
            <a:extLst>
              <a:ext uri="{FF2B5EF4-FFF2-40B4-BE49-F238E27FC236}">
                <a16:creationId xmlns:a16="http://schemas.microsoft.com/office/drawing/2014/main" id="{E1BE73D9-B43E-E51B-1147-B48A8A8716CC}"/>
              </a:ext>
            </a:extLst>
          </p:cNvPr>
          <p:cNvSpPr>
            <a:spLocks noChangeShapeType="1"/>
          </p:cNvSpPr>
          <p:nvPr/>
        </p:nvSpPr>
        <p:spPr bwMode="auto">
          <a:xfrm>
            <a:off x="25146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97" name="Line 21">
            <a:extLst>
              <a:ext uri="{FF2B5EF4-FFF2-40B4-BE49-F238E27FC236}">
                <a16:creationId xmlns:a16="http://schemas.microsoft.com/office/drawing/2014/main" id="{362F9364-08B5-9A07-126D-BB3272EC054F}"/>
              </a:ext>
            </a:extLst>
          </p:cNvPr>
          <p:cNvSpPr>
            <a:spLocks noChangeShapeType="1"/>
          </p:cNvSpPr>
          <p:nvPr/>
        </p:nvSpPr>
        <p:spPr bwMode="auto">
          <a:xfrm>
            <a:off x="2057400" y="5029200"/>
            <a:ext cx="0" cy="685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98" name="Line 22">
            <a:extLst>
              <a:ext uri="{FF2B5EF4-FFF2-40B4-BE49-F238E27FC236}">
                <a16:creationId xmlns:a16="http://schemas.microsoft.com/office/drawing/2014/main" id="{09EF5FFF-77A2-CAD0-59EC-5288ADCB6E6E}"/>
              </a:ext>
            </a:extLst>
          </p:cNvPr>
          <p:cNvSpPr>
            <a:spLocks noChangeShapeType="1"/>
          </p:cNvSpPr>
          <p:nvPr/>
        </p:nvSpPr>
        <p:spPr bwMode="auto">
          <a:xfrm>
            <a:off x="30480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199" name="Line 23">
            <a:extLst>
              <a:ext uri="{FF2B5EF4-FFF2-40B4-BE49-F238E27FC236}">
                <a16:creationId xmlns:a16="http://schemas.microsoft.com/office/drawing/2014/main" id="{770F3D0B-4FEE-5F10-0E9A-161EBC8AE04B}"/>
              </a:ext>
            </a:extLst>
          </p:cNvPr>
          <p:cNvSpPr>
            <a:spLocks noChangeShapeType="1"/>
          </p:cNvSpPr>
          <p:nvPr/>
        </p:nvSpPr>
        <p:spPr bwMode="auto">
          <a:xfrm>
            <a:off x="35814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0" name="Line 24">
            <a:extLst>
              <a:ext uri="{FF2B5EF4-FFF2-40B4-BE49-F238E27FC236}">
                <a16:creationId xmlns:a16="http://schemas.microsoft.com/office/drawing/2014/main" id="{D4F06716-B36C-96A9-A825-5A58C4A7DCF1}"/>
              </a:ext>
            </a:extLst>
          </p:cNvPr>
          <p:cNvSpPr>
            <a:spLocks noChangeShapeType="1"/>
          </p:cNvSpPr>
          <p:nvPr/>
        </p:nvSpPr>
        <p:spPr bwMode="auto">
          <a:xfrm>
            <a:off x="41148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1" name="Line 25">
            <a:extLst>
              <a:ext uri="{FF2B5EF4-FFF2-40B4-BE49-F238E27FC236}">
                <a16:creationId xmlns:a16="http://schemas.microsoft.com/office/drawing/2014/main" id="{3DDA4157-2203-C3DA-F994-CDC83CB36855}"/>
              </a:ext>
            </a:extLst>
          </p:cNvPr>
          <p:cNvSpPr>
            <a:spLocks noChangeShapeType="1"/>
          </p:cNvSpPr>
          <p:nvPr/>
        </p:nvSpPr>
        <p:spPr bwMode="auto">
          <a:xfrm>
            <a:off x="46482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2" name="Line 26">
            <a:extLst>
              <a:ext uri="{FF2B5EF4-FFF2-40B4-BE49-F238E27FC236}">
                <a16:creationId xmlns:a16="http://schemas.microsoft.com/office/drawing/2014/main" id="{064EF52B-C527-2ED0-220E-B60EE47E4611}"/>
              </a:ext>
            </a:extLst>
          </p:cNvPr>
          <p:cNvSpPr>
            <a:spLocks noChangeShapeType="1"/>
          </p:cNvSpPr>
          <p:nvPr/>
        </p:nvSpPr>
        <p:spPr bwMode="auto">
          <a:xfrm>
            <a:off x="52578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3" name="Line 27">
            <a:extLst>
              <a:ext uri="{FF2B5EF4-FFF2-40B4-BE49-F238E27FC236}">
                <a16:creationId xmlns:a16="http://schemas.microsoft.com/office/drawing/2014/main" id="{ED7DBA88-48BD-34DA-857E-199F58A0ED16}"/>
              </a:ext>
            </a:extLst>
          </p:cNvPr>
          <p:cNvSpPr>
            <a:spLocks noChangeShapeType="1"/>
          </p:cNvSpPr>
          <p:nvPr/>
        </p:nvSpPr>
        <p:spPr bwMode="auto">
          <a:xfrm>
            <a:off x="5867400" y="4419600"/>
            <a:ext cx="0" cy="12954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4" name="Line 28">
            <a:extLst>
              <a:ext uri="{FF2B5EF4-FFF2-40B4-BE49-F238E27FC236}">
                <a16:creationId xmlns:a16="http://schemas.microsoft.com/office/drawing/2014/main" id="{7B1C2922-60AF-A705-5555-E5F2311585C5}"/>
              </a:ext>
            </a:extLst>
          </p:cNvPr>
          <p:cNvSpPr>
            <a:spLocks noChangeShapeType="1"/>
          </p:cNvSpPr>
          <p:nvPr/>
        </p:nvSpPr>
        <p:spPr bwMode="auto">
          <a:xfrm>
            <a:off x="6324600" y="5105400"/>
            <a:ext cx="0" cy="6096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5" name="Line 29">
            <a:extLst>
              <a:ext uri="{FF2B5EF4-FFF2-40B4-BE49-F238E27FC236}">
                <a16:creationId xmlns:a16="http://schemas.microsoft.com/office/drawing/2014/main" id="{0DAB2DC0-7188-F7FC-3237-36E2D0A64E24}"/>
              </a:ext>
            </a:extLst>
          </p:cNvPr>
          <p:cNvSpPr>
            <a:spLocks noChangeShapeType="1"/>
          </p:cNvSpPr>
          <p:nvPr/>
        </p:nvSpPr>
        <p:spPr bwMode="auto">
          <a:xfrm flipV="1">
            <a:off x="2743200" y="3886200"/>
            <a:ext cx="2286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type="triangle" w="med" len="med"/>
              </a14:hiddenLine>
            </a:ext>
          </a:extLst>
        </p:spPr>
        <p:txBody>
          <a:bodyPr wrap="none" anchor="ctr"/>
          <a:lstStyle/>
          <a:p>
            <a:endParaRPr lang="zh-TW" altLang="en-US"/>
          </a:p>
        </p:txBody>
      </p:sp>
      <p:sp>
        <p:nvSpPr>
          <p:cNvPr id="50206" name="Line 38">
            <a:extLst>
              <a:ext uri="{FF2B5EF4-FFF2-40B4-BE49-F238E27FC236}">
                <a16:creationId xmlns:a16="http://schemas.microsoft.com/office/drawing/2014/main" id="{6139BBEF-5875-8F7A-C121-59FB4E13FCA3}"/>
              </a:ext>
            </a:extLst>
          </p:cNvPr>
          <p:cNvSpPr>
            <a:spLocks noChangeShapeType="1"/>
          </p:cNvSpPr>
          <p:nvPr/>
        </p:nvSpPr>
        <p:spPr bwMode="auto">
          <a:xfrm flipV="1">
            <a:off x="2819400" y="3962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7" name="Line 39">
            <a:extLst>
              <a:ext uri="{FF2B5EF4-FFF2-40B4-BE49-F238E27FC236}">
                <a16:creationId xmlns:a16="http://schemas.microsoft.com/office/drawing/2014/main" id="{E2DB096F-90EE-4AA4-BC3B-731633D09A79}"/>
              </a:ext>
            </a:extLst>
          </p:cNvPr>
          <p:cNvSpPr>
            <a:spLocks noChangeShapeType="1"/>
          </p:cNvSpPr>
          <p:nvPr/>
        </p:nvSpPr>
        <p:spPr bwMode="auto">
          <a:xfrm flipV="1">
            <a:off x="3352800" y="3962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8" name="Line 40">
            <a:extLst>
              <a:ext uri="{FF2B5EF4-FFF2-40B4-BE49-F238E27FC236}">
                <a16:creationId xmlns:a16="http://schemas.microsoft.com/office/drawing/2014/main" id="{2B1A96A3-30A5-F832-CCB8-1E4DE298C304}"/>
              </a:ext>
            </a:extLst>
          </p:cNvPr>
          <p:cNvSpPr>
            <a:spLocks noChangeShapeType="1"/>
          </p:cNvSpPr>
          <p:nvPr/>
        </p:nvSpPr>
        <p:spPr bwMode="auto">
          <a:xfrm flipV="1">
            <a:off x="2362200" y="4267200"/>
            <a:ext cx="304800" cy="457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09" name="Line 41">
            <a:extLst>
              <a:ext uri="{FF2B5EF4-FFF2-40B4-BE49-F238E27FC236}">
                <a16:creationId xmlns:a16="http://schemas.microsoft.com/office/drawing/2014/main" id="{BBD4F955-CC5F-50BC-6EE8-3263875FD868}"/>
              </a:ext>
            </a:extLst>
          </p:cNvPr>
          <p:cNvSpPr>
            <a:spLocks noChangeShapeType="1"/>
          </p:cNvSpPr>
          <p:nvPr/>
        </p:nvSpPr>
        <p:spPr bwMode="auto">
          <a:xfrm flipV="1">
            <a:off x="3810000" y="38862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0" name="Line 42">
            <a:extLst>
              <a:ext uri="{FF2B5EF4-FFF2-40B4-BE49-F238E27FC236}">
                <a16:creationId xmlns:a16="http://schemas.microsoft.com/office/drawing/2014/main" id="{3E7607B3-CD78-67C1-8F92-48F4A1970802}"/>
              </a:ext>
            </a:extLst>
          </p:cNvPr>
          <p:cNvSpPr>
            <a:spLocks noChangeShapeType="1"/>
          </p:cNvSpPr>
          <p:nvPr/>
        </p:nvSpPr>
        <p:spPr bwMode="auto">
          <a:xfrm flipV="1">
            <a:off x="4343400" y="38862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1" name="Line 43">
            <a:extLst>
              <a:ext uri="{FF2B5EF4-FFF2-40B4-BE49-F238E27FC236}">
                <a16:creationId xmlns:a16="http://schemas.microsoft.com/office/drawing/2014/main" id="{74523C76-898E-A4DB-A360-F6E68BDBDA71}"/>
              </a:ext>
            </a:extLst>
          </p:cNvPr>
          <p:cNvSpPr>
            <a:spLocks noChangeShapeType="1"/>
          </p:cNvSpPr>
          <p:nvPr/>
        </p:nvSpPr>
        <p:spPr bwMode="auto">
          <a:xfrm flipV="1">
            <a:off x="4953000" y="38862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2" name="Line 44">
            <a:extLst>
              <a:ext uri="{FF2B5EF4-FFF2-40B4-BE49-F238E27FC236}">
                <a16:creationId xmlns:a16="http://schemas.microsoft.com/office/drawing/2014/main" id="{C08D4CD9-1B93-E665-F35B-92B27B5D4372}"/>
              </a:ext>
            </a:extLst>
          </p:cNvPr>
          <p:cNvSpPr>
            <a:spLocks noChangeShapeType="1"/>
          </p:cNvSpPr>
          <p:nvPr/>
        </p:nvSpPr>
        <p:spPr bwMode="auto">
          <a:xfrm flipV="1">
            <a:off x="5410200" y="3962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3" name="Line 45">
            <a:extLst>
              <a:ext uri="{FF2B5EF4-FFF2-40B4-BE49-F238E27FC236}">
                <a16:creationId xmlns:a16="http://schemas.microsoft.com/office/drawing/2014/main" id="{D5D34028-90EE-05D3-ABA5-EB9A12F53CD2}"/>
              </a:ext>
            </a:extLst>
          </p:cNvPr>
          <p:cNvSpPr>
            <a:spLocks noChangeShapeType="1"/>
          </p:cNvSpPr>
          <p:nvPr/>
        </p:nvSpPr>
        <p:spPr bwMode="auto">
          <a:xfrm flipV="1">
            <a:off x="4114800" y="2819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4" name="Line 46">
            <a:extLst>
              <a:ext uri="{FF2B5EF4-FFF2-40B4-BE49-F238E27FC236}">
                <a16:creationId xmlns:a16="http://schemas.microsoft.com/office/drawing/2014/main" id="{C5EA0CC1-F21C-09A3-2A7A-DD7687B6B47A}"/>
              </a:ext>
            </a:extLst>
          </p:cNvPr>
          <p:cNvSpPr>
            <a:spLocks noChangeShapeType="1"/>
          </p:cNvSpPr>
          <p:nvPr/>
        </p:nvSpPr>
        <p:spPr bwMode="auto">
          <a:xfrm flipV="1">
            <a:off x="4648200" y="2819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5" name="Line 47">
            <a:extLst>
              <a:ext uri="{FF2B5EF4-FFF2-40B4-BE49-F238E27FC236}">
                <a16:creationId xmlns:a16="http://schemas.microsoft.com/office/drawing/2014/main" id="{0FEF0FC9-136E-7B01-0723-E420BD12FEA8}"/>
              </a:ext>
            </a:extLst>
          </p:cNvPr>
          <p:cNvSpPr>
            <a:spLocks noChangeShapeType="1"/>
          </p:cNvSpPr>
          <p:nvPr/>
        </p:nvSpPr>
        <p:spPr bwMode="auto">
          <a:xfrm flipV="1">
            <a:off x="3733800" y="2819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6" name="Line 48">
            <a:extLst>
              <a:ext uri="{FF2B5EF4-FFF2-40B4-BE49-F238E27FC236}">
                <a16:creationId xmlns:a16="http://schemas.microsoft.com/office/drawing/2014/main" id="{B3F1B5AD-9349-5925-37D4-FB154C7CB0A1}"/>
              </a:ext>
            </a:extLst>
          </p:cNvPr>
          <p:cNvSpPr>
            <a:spLocks noChangeShapeType="1"/>
          </p:cNvSpPr>
          <p:nvPr/>
        </p:nvSpPr>
        <p:spPr bwMode="auto">
          <a:xfrm flipV="1">
            <a:off x="4038600" y="2514600"/>
            <a:ext cx="0" cy="1981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50217" name="Line 49">
            <a:extLst>
              <a:ext uri="{FF2B5EF4-FFF2-40B4-BE49-F238E27FC236}">
                <a16:creationId xmlns:a16="http://schemas.microsoft.com/office/drawing/2014/main" id="{0400C9E2-8291-B895-6AF0-7C3962ED4B47}"/>
              </a:ext>
            </a:extLst>
          </p:cNvPr>
          <p:cNvSpPr>
            <a:spLocks noChangeShapeType="1"/>
          </p:cNvSpPr>
          <p:nvPr/>
        </p:nvSpPr>
        <p:spPr bwMode="auto">
          <a:xfrm flipV="1">
            <a:off x="4495800" y="2667000"/>
            <a:ext cx="0" cy="1828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6898" name="AutoShape 50">
            <a:extLst>
              <a:ext uri="{FF2B5EF4-FFF2-40B4-BE49-F238E27FC236}">
                <a16:creationId xmlns:a16="http://schemas.microsoft.com/office/drawing/2014/main" id="{7AB6D6C9-9803-BF12-2CC5-D8B959E306C9}"/>
              </a:ext>
            </a:extLst>
          </p:cNvPr>
          <p:cNvSpPr>
            <a:spLocks noChangeArrowheads="1"/>
          </p:cNvSpPr>
          <p:nvPr/>
        </p:nvSpPr>
        <p:spPr bwMode="auto">
          <a:xfrm>
            <a:off x="3733800" y="3429000"/>
            <a:ext cx="1066800" cy="838200"/>
          </a:xfrm>
          <a:prstGeom prst="cube">
            <a:avLst>
              <a:gd name="adj" fmla="val 25000"/>
            </a:avLst>
          </a:prstGeom>
          <a:noFill/>
          <a:ln w="127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206899" name="AutoShape 51">
            <a:extLst>
              <a:ext uri="{FF2B5EF4-FFF2-40B4-BE49-F238E27FC236}">
                <a16:creationId xmlns:a16="http://schemas.microsoft.com/office/drawing/2014/main" id="{18FBE62D-9D7A-3245-3609-55FA14B20A63}"/>
              </a:ext>
            </a:extLst>
          </p:cNvPr>
          <p:cNvSpPr>
            <a:spLocks noChangeArrowheads="1"/>
          </p:cNvSpPr>
          <p:nvPr/>
        </p:nvSpPr>
        <p:spPr bwMode="auto">
          <a:xfrm>
            <a:off x="4113213" y="2530475"/>
            <a:ext cx="609600" cy="533400"/>
          </a:xfrm>
          <a:prstGeom prst="cube">
            <a:avLst>
              <a:gd name="adj" fmla="val 25000"/>
            </a:avLst>
          </a:prstGeom>
          <a:noFill/>
          <a:ln w="127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50220" name="矩形 45">
            <a:extLst>
              <a:ext uri="{FF2B5EF4-FFF2-40B4-BE49-F238E27FC236}">
                <a16:creationId xmlns:a16="http://schemas.microsoft.com/office/drawing/2014/main" id="{87FB12A7-B301-FF6C-86F0-09D8F72955DA}"/>
              </a:ext>
            </a:extLst>
          </p:cNvPr>
          <p:cNvSpPr>
            <a:spLocks noChangeArrowheads="1"/>
          </p:cNvSpPr>
          <p:nvPr/>
        </p:nvSpPr>
        <p:spPr bwMode="auto">
          <a:xfrm>
            <a:off x="2500313" y="4572000"/>
            <a:ext cx="1643062" cy="1143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lIns="0" tIns="0" rIns="0" bIns="0"/>
          <a:lstStyle>
            <a:lvl1pPr marL="400050" indent="-581025" defTabSz="687388">
              <a:spcAft>
                <a:spcPct val="50000"/>
              </a:spcAft>
              <a:buClr>
                <a:srgbClr val="273C82"/>
              </a:buClr>
              <a:buSzPct val="100000"/>
              <a:buFont typeface="Wingdings" pitchFamily="2" charset="2"/>
              <a:buChar char="Ø"/>
              <a:defRPr sz="2400" b="1">
                <a:solidFill>
                  <a:srgbClr val="0000FF"/>
                </a:solidFill>
                <a:latin typeface="Arial" panose="020B0604020202020204" pitchFamily="34" charset="0"/>
                <a:ea typeface="標楷體" panose="02010601000101010101" pitchFamily="2" charset="-120"/>
              </a:defRPr>
            </a:lvl1pPr>
            <a:lvl2pPr marL="742950" indent="-285750" defTabSz="687388">
              <a:spcAft>
                <a:spcPct val="50000"/>
              </a:spcAft>
              <a:buClr>
                <a:srgbClr val="273C82"/>
              </a:buClr>
              <a:buSzPct val="75000"/>
              <a:buFont typeface="Wingdings" pitchFamily="2" charset="2"/>
              <a:buChar char="n"/>
              <a:defRPr sz="2000" b="1">
                <a:solidFill>
                  <a:srgbClr val="FF6600"/>
                </a:solidFill>
                <a:latin typeface="Arial" panose="020B0604020202020204" pitchFamily="34" charset="0"/>
                <a:ea typeface="標楷體" panose="02010601000101010101" pitchFamily="2" charset="-120"/>
              </a:defRPr>
            </a:lvl2pPr>
            <a:lvl3pPr marL="1143000" indent="-228600" defTabSz="687388">
              <a:spcAft>
                <a:spcPct val="50000"/>
              </a:spcAft>
              <a:buClr>
                <a:srgbClr val="273C82"/>
              </a:buClr>
              <a:buSzPct val="125000"/>
              <a:buFont typeface="Wingdings" pitchFamily="2" charset="2"/>
              <a:buChar char="w"/>
              <a:defRPr sz="2400" b="1">
                <a:solidFill>
                  <a:schemeClr val="tx1"/>
                </a:solidFill>
                <a:latin typeface="Arial" panose="020B0604020202020204" pitchFamily="34" charset="0"/>
                <a:ea typeface="標楷體" panose="02010601000101010101" pitchFamily="2" charset="-120"/>
              </a:defRPr>
            </a:lvl3pPr>
            <a:lvl4pPr marL="1600200" indent="-228600" defTabSz="687388">
              <a:spcAft>
                <a:spcPct val="50000"/>
              </a:spcAft>
              <a:buClr>
                <a:srgbClr val="273C82"/>
              </a:buClr>
              <a:buSzPct val="75000"/>
              <a:buFont typeface="Wingdings" pitchFamily="2" charset="2"/>
              <a:buChar char="l"/>
              <a:defRPr sz="1600" b="1">
                <a:solidFill>
                  <a:schemeClr val="tx1"/>
                </a:solidFill>
                <a:latin typeface="Arial" panose="020B0604020202020204" pitchFamily="34" charset="0"/>
                <a:ea typeface="標楷體" panose="02010601000101010101" pitchFamily="2" charset="-120"/>
              </a:defRPr>
            </a:lvl4pPr>
            <a:lvl5pPr marL="2057400" indent="-228600" defTabSz="687388">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5pPr>
            <a:lvl6pPr marL="2514600" indent="-228600" defTabSz="687388" eaLnBrk="0" fontAlgn="base" hangingPunct="0">
              <a:spcBef>
                <a:spcPct val="0"/>
              </a:spcBef>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6pPr>
            <a:lvl7pPr marL="2971800" indent="-228600" defTabSz="687388" eaLnBrk="0" fontAlgn="base" hangingPunct="0">
              <a:spcBef>
                <a:spcPct val="0"/>
              </a:spcBef>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7pPr>
            <a:lvl8pPr marL="3429000" indent="-228600" defTabSz="687388" eaLnBrk="0" fontAlgn="base" hangingPunct="0">
              <a:spcBef>
                <a:spcPct val="0"/>
              </a:spcBef>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8pPr>
            <a:lvl9pPr marL="3886200" indent="-228600" defTabSz="687388" eaLnBrk="0" fontAlgn="base" hangingPunct="0">
              <a:spcBef>
                <a:spcPct val="0"/>
              </a:spcBef>
              <a:spcAft>
                <a:spcPct val="50000"/>
              </a:spcAft>
              <a:buClr>
                <a:srgbClr val="37368D"/>
              </a:buClr>
              <a:buSzPct val="100000"/>
              <a:buChar char="§"/>
              <a:defRPr sz="1400" b="1">
                <a:solidFill>
                  <a:schemeClr val="tx1"/>
                </a:solidFill>
                <a:latin typeface="Arial" panose="020B0604020202020204" pitchFamily="34" charset="0"/>
                <a:ea typeface="標楷體" panose="02010601000101010101" pitchFamily="2" charset="-120"/>
              </a:defRPr>
            </a:lvl9pPr>
          </a:lstStyle>
          <a:p>
            <a:pPr>
              <a:lnSpc>
                <a:spcPct val="90000"/>
              </a:lnSpc>
            </a:pPr>
            <a:endParaRPr lang="en-US" altLang="zh-TW" sz="2200">
              <a:solidFill>
                <a:schemeClr val="bg1"/>
              </a:solidFill>
              <a:latin typeface="Arial-BoldMT" charset="0"/>
              <a:ea typeface="新細明體" panose="02020500000000000000" pitchFamily="18" charset="-120"/>
            </a:endParaRPr>
          </a:p>
          <a:p>
            <a:pPr algn="ctr">
              <a:lnSpc>
                <a:spcPct val="90000"/>
              </a:lnSpc>
              <a:buFontTx/>
              <a:buNone/>
            </a:pPr>
            <a:r>
              <a:rPr lang="en-US" altLang="zh-TW" sz="2200">
                <a:solidFill>
                  <a:srgbClr val="0000CC"/>
                </a:solidFill>
                <a:latin typeface="Arial-BoldMT" charset="0"/>
                <a:ea typeface="新細明體" panose="02020500000000000000" pitchFamily="18" charset="-120"/>
              </a:rPr>
              <a:t>ERP</a:t>
            </a:r>
            <a:endParaRPr lang="zh-TW" altLang="en-US" sz="2200">
              <a:solidFill>
                <a:srgbClr val="0000CC"/>
              </a:solidFill>
              <a:latin typeface="Arial-BoldMT" charset="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6898"/>
                                        </p:tgtEl>
                                        <p:attrNameLst>
                                          <p:attrName>style.visibility</p:attrName>
                                        </p:attrNameLst>
                                      </p:cBhvr>
                                      <p:to>
                                        <p:strVal val="visible"/>
                                      </p:to>
                                    </p:set>
                                    <p:anim calcmode="lin" valueType="num">
                                      <p:cBhvr additive="base">
                                        <p:cTn id="7" dur="500" fill="hold"/>
                                        <p:tgtEl>
                                          <p:spTgt spid="206898"/>
                                        </p:tgtEl>
                                        <p:attrNameLst>
                                          <p:attrName>ppt_x</p:attrName>
                                        </p:attrNameLst>
                                      </p:cBhvr>
                                      <p:tavLst>
                                        <p:tav tm="0">
                                          <p:val>
                                            <p:strVal val="0-#ppt_w/2"/>
                                          </p:val>
                                        </p:tav>
                                        <p:tav tm="100000">
                                          <p:val>
                                            <p:strVal val="#ppt_x"/>
                                          </p:val>
                                        </p:tav>
                                      </p:tavLst>
                                    </p:anim>
                                    <p:anim calcmode="lin" valueType="num">
                                      <p:cBhvr additive="base">
                                        <p:cTn id="8" dur="500" fill="hold"/>
                                        <p:tgtEl>
                                          <p:spTgt spid="2068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6899"/>
                                        </p:tgtEl>
                                        <p:attrNameLst>
                                          <p:attrName>style.visibility</p:attrName>
                                        </p:attrNameLst>
                                      </p:cBhvr>
                                      <p:to>
                                        <p:strVal val="visible"/>
                                      </p:to>
                                    </p:set>
                                    <p:anim calcmode="lin" valueType="num">
                                      <p:cBhvr additive="base">
                                        <p:cTn id="13" dur="500" fill="hold"/>
                                        <p:tgtEl>
                                          <p:spTgt spid="206899"/>
                                        </p:tgtEl>
                                        <p:attrNameLst>
                                          <p:attrName>ppt_x</p:attrName>
                                        </p:attrNameLst>
                                      </p:cBhvr>
                                      <p:tavLst>
                                        <p:tav tm="0">
                                          <p:val>
                                            <p:strVal val="0-#ppt_w/2"/>
                                          </p:val>
                                        </p:tav>
                                        <p:tav tm="100000">
                                          <p:val>
                                            <p:strVal val="#ppt_x"/>
                                          </p:val>
                                        </p:tav>
                                      </p:tavLst>
                                    </p:anim>
                                    <p:anim calcmode="lin" valueType="num">
                                      <p:cBhvr additive="base">
                                        <p:cTn id="14" dur="500" fill="hold"/>
                                        <p:tgtEl>
                                          <p:spTgt spid="2068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98" grpId="0" animBg="1"/>
      <p:bldP spid="20689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a:extLst>
              <a:ext uri="{FF2B5EF4-FFF2-40B4-BE49-F238E27FC236}">
                <a16:creationId xmlns:a16="http://schemas.microsoft.com/office/drawing/2014/main" id="{CC7E983C-0E75-BEBB-18AD-45B58DFB68D7}"/>
              </a:ext>
            </a:extLst>
          </p:cNvPr>
          <p:cNvSpPr>
            <a:spLocks noGrp="1" noChangeArrowheads="1"/>
          </p:cNvSpPr>
          <p:nvPr>
            <p:ph type="title"/>
          </p:nvPr>
        </p:nvSpPr>
        <p:spPr/>
        <p:txBody>
          <a:bodyPr/>
          <a:lstStyle/>
          <a:p>
            <a:r>
              <a:rPr lang="en-US" altLang="zh-TW"/>
              <a:t>(</a:t>
            </a:r>
            <a:r>
              <a:rPr lang="zh-TW" altLang="en-US"/>
              <a:t>補充</a:t>
            </a:r>
            <a:r>
              <a:rPr lang="en-US" altLang="zh-TW"/>
              <a:t>)ERPII </a:t>
            </a:r>
            <a:r>
              <a:rPr lang="zh-TW" altLang="en-US"/>
              <a:t>中的流程導向系統</a:t>
            </a:r>
          </a:p>
        </p:txBody>
      </p:sp>
      <p:graphicFrame>
        <p:nvGraphicFramePr>
          <p:cNvPr id="51203" name="Object 5">
            <a:extLst>
              <a:ext uri="{FF2B5EF4-FFF2-40B4-BE49-F238E27FC236}">
                <a16:creationId xmlns:a16="http://schemas.microsoft.com/office/drawing/2014/main" id="{D346313A-AB45-3C3E-B4C9-AAEBF96D615F}"/>
              </a:ext>
            </a:extLst>
          </p:cNvPr>
          <p:cNvGraphicFramePr>
            <a:graphicFrameLocks noGrp="1" noChangeAspect="1"/>
          </p:cNvGraphicFramePr>
          <p:nvPr>
            <p:ph idx="1"/>
          </p:nvPr>
        </p:nvGraphicFramePr>
        <p:xfrm>
          <a:off x="1703388" y="1184275"/>
          <a:ext cx="5448300" cy="5448300"/>
        </p:xfrm>
        <a:graphic>
          <a:graphicData uri="http://schemas.openxmlformats.org/presentationml/2006/ole">
            <mc:AlternateContent xmlns:mc="http://schemas.openxmlformats.org/markup-compatibility/2006">
              <mc:Choice xmlns:v="urn:schemas-microsoft-com:vml" Requires="v">
                <p:oleObj name="Visio" r:id="rId2" imgW="4000500" imgH="4000500" progId="Visio.Drawing.11">
                  <p:embed/>
                </p:oleObj>
              </mc:Choice>
              <mc:Fallback>
                <p:oleObj name="Visio" r:id="rId2" imgW="4000500" imgH="4000500"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184275"/>
                        <a:ext cx="5448300" cy="544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B82B891-D4D9-DF2E-EFFC-1D29A3058AF0}"/>
              </a:ext>
            </a:extLst>
          </p:cNvPr>
          <p:cNvSpPr>
            <a:spLocks noGrp="1" noChangeArrowheads="1"/>
          </p:cNvSpPr>
          <p:nvPr>
            <p:ph type="title"/>
          </p:nvPr>
        </p:nvSpPr>
        <p:spPr/>
        <p:txBody>
          <a:bodyPr/>
          <a:lstStyle/>
          <a:p>
            <a:r>
              <a:rPr lang="zh-TW" altLang="en-US"/>
              <a:t>顧客關係管理</a:t>
            </a:r>
            <a:r>
              <a:rPr lang="en-US" altLang="zh-TW"/>
              <a:t>(CRM)</a:t>
            </a:r>
            <a:endParaRPr lang="zh-TW" altLang="en-US"/>
          </a:p>
        </p:txBody>
      </p:sp>
      <p:sp>
        <p:nvSpPr>
          <p:cNvPr id="52227" name="Rectangle 7">
            <a:extLst>
              <a:ext uri="{FF2B5EF4-FFF2-40B4-BE49-F238E27FC236}">
                <a16:creationId xmlns:a16="http://schemas.microsoft.com/office/drawing/2014/main" id="{5285D024-E502-AEE7-125B-E71DE813E9B9}"/>
              </a:ext>
            </a:extLst>
          </p:cNvPr>
          <p:cNvSpPr>
            <a:spLocks noGrp="1" noChangeArrowheads="1"/>
          </p:cNvSpPr>
          <p:nvPr>
            <p:ph type="body" sz="half" idx="2"/>
          </p:nvPr>
        </p:nvSpPr>
        <p:spPr>
          <a:xfrm>
            <a:off x="395288" y="1000125"/>
            <a:ext cx="3886200" cy="4238625"/>
          </a:xfrm>
        </p:spPr>
        <p:txBody>
          <a:bodyPr/>
          <a:lstStyle/>
          <a:p>
            <a:r>
              <a:rPr lang="en-US" altLang="zh-TW" sz="2000"/>
              <a:t>e</a:t>
            </a:r>
            <a:r>
              <a:rPr lang="zh-TW" altLang="en-US" sz="2000"/>
              <a:t>化企業與顧客接觸流程</a:t>
            </a:r>
          </a:p>
        </p:txBody>
      </p:sp>
      <p:pic>
        <p:nvPicPr>
          <p:cNvPr id="52228" name="圖片 4" descr="1-15新.jpg">
            <a:extLst>
              <a:ext uri="{FF2B5EF4-FFF2-40B4-BE49-F238E27FC236}">
                <a16:creationId xmlns:a16="http://schemas.microsoft.com/office/drawing/2014/main" id="{01E67365-8804-D874-7AEA-C8C6E8A9F5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1462088"/>
            <a:ext cx="5357813"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EE9B30A-A0FA-9CCE-3515-224B1F64D5EC}"/>
              </a:ext>
            </a:extLst>
          </p:cNvPr>
          <p:cNvSpPr>
            <a:spLocks noGrp="1" noChangeArrowheads="1"/>
          </p:cNvSpPr>
          <p:nvPr>
            <p:ph type="title"/>
          </p:nvPr>
        </p:nvSpPr>
        <p:spPr/>
        <p:txBody>
          <a:bodyPr/>
          <a:lstStyle/>
          <a:p>
            <a:r>
              <a:rPr lang="zh-TW" altLang="en-US"/>
              <a:t>先進規劃與排程</a:t>
            </a:r>
            <a:r>
              <a:rPr lang="en-US" altLang="zh-TW"/>
              <a:t>(APS)</a:t>
            </a:r>
          </a:p>
        </p:txBody>
      </p:sp>
      <p:sp>
        <p:nvSpPr>
          <p:cNvPr id="53251" name="Rectangle 8">
            <a:extLst>
              <a:ext uri="{FF2B5EF4-FFF2-40B4-BE49-F238E27FC236}">
                <a16:creationId xmlns:a16="http://schemas.microsoft.com/office/drawing/2014/main" id="{E4D318CB-D58A-A049-A039-2BE105569436}"/>
              </a:ext>
            </a:extLst>
          </p:cNvPr>
          <p:cNvSpPr>
            <a:spLocks noGrp="1" noChangeArrowheads="1"/>
          </p:cNvSpPr>
          <p:nvPr>
            <p:ph type="body" sz="half" idx="2"/>
          </p:nvPr>
        </p:nvSpPr>
        <p:spPr>
          <a:xfrm>
            <a:off x="323850" y="908050"/>
            <a:ext cx="3886200" cy="4238625"/>
          </a:xfrm>
        </p:spPr>
        <p:txBody>
          <a:bodyPr/>
          <a:lstStyle/>
          <a:p>
            <a:r>
              <a:rPr lang="zh-TW" altLang="en-US" sz="2000"/>
              <a:t>以先進的計算能力彌補</a:t>
            </a:r>
            <a:r>
              <a:rPr lang="en-US" altLang="zh-TW" sz="2000"/>
              <a:t>ERP</a:t>
            </a:r>
            <a:r>
              <a:rPr lang="zh-TW" altLang="en-US" sz="2000"/>
              <a:t>的規劃能力不足</a:t>
            </a:r>
          </a:p>
        </p:txBody>
      </p:sp>
      <p:pic>
        <p:nvPicPr>
          <p:cNvPr id="53252" name="圖片 4" descr="1-16新.jpg">
            <a:extLst>
              <a:ext uri="{FF2B5EF4-FFF2-40B4-BE49-F238E27FC236}">
                <a16:creationId xmlns:a16="http://schemas.microsoft.com/office/drawing/2014/main" id="{3B5ED19D-DCC3-4B5D-483F-64C42D58F7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6038" y="1412875"/>
            <a:ext cx="4938712"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62AE096-89AB-2541-F211-16646C9AA80B}"/>
              </a:ext>
            </a:extLst>
          </p:cNvPr>
          <p:cNvSpPr>
            <a:spLocks noGrp="1" noChangeArrowheads="1"/>
          </p:cNvSpPr>
          <p:nvPr>
            <p:ph type="title"/>
          </p:nvPr>
        </p:nvSpPr>
        <p:spPr/>
        <p:txBody>
          <a:bodyPr/>
          <a:lstStyle/>
          <a:p>
            <a:r>
              <a:rPr lang="zh-TW" altLang="en-US"/>
              <a:t>先進規劃與排程</a:t>
            </a:r>
            <a:r>
              <a:rPr lang="en-US" altLang="zh-TW"/>
              <a:t>(APS)</a:t>
            </a:r>
          </a:p>
        </p:txBody>
      </p:sp>
      <p:pic>
        <p:nvPicPr>
          <p:cNvPr id="54275" name="圖片 3" descr="1-17新.jpg">
            <a:extLst>
              <a:ext uri="{FF2B5EF4-FFF2-40B4-BE49-F238E27FC236}">
                <a16:creationId xmlns:a16="http://schemas.microsoft.com/office/drawing/2014/main" id="{54FB2135-685D-54BD-8EBD-D110BA23D1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01063"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1441110-BAE2-2304-EC24-59B77B525CB0}"/>
              </a:ext>
            </a:extLst>
          </p:cNvPr>
          <p:cNvSpPr>
            <a:spLocks noGrp="1" noChangeArrowheads="1"/>
          </p:cNvSpPr>
          <p:nvPr>
            <p:ph type="title"/>
          </p:nvPr>
        </p:nvSpPr>
        <p:spPr/>
        <p:txBody>
          <a:bodyPr/>
          <a:lstStyle/>
          <a:p>
            <a:r>
              <a:rPr lang="zh-TW" altLang="en-US"/>
              <a:t>商業智慧</a:t>
            </a:r>
            <a:r>
              <a:rPr lang="en-US" altLang="zh-TW"/>
              <a:t>(BI) — OLAP</a:t>
            </a:r>
            <a:r>
              <a:rPr lang="zh-TW" altLang="en-US"/>
              <a:t>工具</a:t>
            </a:r>
            <a:endParaRPr lang="en-US" altLang="zh-TW"/>
          </a:p>
        </p:txBody>
      </p:sp>
      <p:pic>
        <p:nvPicPr>
          <p:cNvPr id="55299" name="圖片 4" descr="1-18新.jpg">
            <a:extLst>
              <a:ext uri="{FF2B5EF4-FFF2-40B4-BE49-F238E27FC236}">
                <a16:creationId xmlns:a16="http://schemas.microsoft.com/office/drawing/2014/main" id="{9E88C863-A3B6-0FE1-5CB6-D0266F5CEB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57338"/>
            <a:ext cx="6408738"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6">
            <a:extLst>
              <a:ext uri="{FF2B5EF4-FFF2-40B4-BE49-F238E27FC236}">
                <a16:creationId xmlns:a16="http://schemas.microsoft.com/office/drawing/2014/main" id="{FB35DCA5-CD3F-8ABE-1AE2-7C1813383234}"/>
              </a:ext>
            </a:extLst>
          </p:cNvPr>
          <p:cNvSpPr>
            <a:spLocks noGrp="1" noChangeArrowheads="1"/>
          </p:cNvSpPr>
          <p:nvPr>
            <p:ph type="body" sz="half" idx="2"/>
          </p:nvPr>
        </p:nvSpPr>
        <p:spPr/>
        <p:txBody>
          <a:bodyPr/>
          <a:lstStyle/>
          <a:p>
            <a:r>
              <a:rPr lang="zh-TW" altLang="en-US" sz="2000"/>
              <a:t>以大量儲存空間與人性化的資料模型彌補</a:t>
            </a:r>
            <a:r>
              <a:rPr lang="en-US" altLang="zh-TW" sz="2000"/>
              <a:t>ERP</a:t>
            </a:r>
            <a:r>
              <a:rPr lang="zh-TW" altLang="en-US" sz="2000"/>
              <a:t>系統的歷史資料儲存限制與資料查詢不易的限制</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5A5E2A0E-B851-D9E2-16AB-18B681796FEF}"/>
              </a:ext>
            </a:extLst>
          </p:cNvPr>
          <p:cNvSpPr>
            <a:spLocks noGrp="1" noChangeArrowheads="1"/>
          </p:cNvSpPr>
          <p:nvPr>
            <p:ph type="title"/>
          </p:nvPr>
        </p:nvSpPr>
        <p:spPr/>
        <p:txBody>
          <a:bodyPr/>
          <a:lstStyle/>
          <a:p>
            <a:r>
              <a:rPr lang="zh-TW" altLang="en-US"/>
              <a:t>商業智慧</a:t>
            </a:r>
            <a:r>
              <a:rPr lang="en-US" altLang="zh-TW"/>
              <a:t>(BI)</a:t>
            </a:r>
            <a:r>
              <a:rPr lang="zh-TW" altLang="en-US"/>
              <a:t> </a:t>
            </a:r>
            <a:r>
              <a:rPr lang="en-US" altLang="zh-TW"/>
              <a:t>– </a:t>
            </a:r>
            <a:r>
              <a:rPr lang="zh-TW" altLang="en-US"/>
              <a:t>資料市集</a:t>
            </a:r>
            <a:r>
              <a:rPr lang="en-US" altLang="zh-TW"/>
              <a:t>(Data Mart)</a:t>
            </a:r>
          </a:p>
        </p:txBody>
      </p:sp>
      <p:pic>
        <p:nvPicPr>
          <p:cNvPr id="56323" name="圖片 3" descr="1-19新.jpg">
            <a:extLst>
              <a:ext uri="{FF2B5EF4-FFF2-40B4-BE49-F238E27FC236}">
                <a16:creationId xmlns:a16="http://schemas.microsoft.com/office/drawing/2014/main" id="{F9F983ED-EAA6-E485-4136-0C7E621286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093788"/>
            <a:ext cx="8001000"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9A4A5A91-8785-B577-1A33-A966F25DBF9C}"/>
              </a:ext>
            </a:extLst>
          </p:cNvPr>
          <p:cNvSpPr>
            <a:spLocks noGrp="1" noChangeArrowheads="1"/>
          </p:cNvSpPr>
          <p:nvPr>
            <p:ph type="title"/>
          </p:nvPr>
        </p:nvSpPr>
        <p:spPr/>
        <p:txBody>
          <a:bodyPr/>
          <a:lstStyle/>
          <a:p>
            <a:r>
              <a:rPr lang="zh-TW" altLang="en-US"/>
              <a:t>企業內的資訊系統孤島</a:t>
            </a:r>
          </a:p>
        </p:txBody>
      </p:sp>
      <p:pic>
        <p:nvPicPr>
          <p:cNvPr id="10243" name="圖片 3" descr="1-1新.jpg">
            <a:extLst>
              <a:ext uri="{FF2B5EF4-FFF2-40B4-BE49-F238E27FC236}">
                <a16:creationId xmlns:a16="http://schemas.microsoft.com/office/drawing/2014/main" id="{39EA4FD4-E066-3190-DF34-7F2D07C4FC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 y="928688"/>
            <a:ext cx="7715250" cy="523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843D84F5-3F94-EE1D-8171-E73C05375DB2}"/>
              </a:ext>
            </a:extLst>
          </p:cNvPr>
          <p:cNvSpPr>
            <a:spLocks noGrp="1" noChangeArrowheads="1"/>
          </p:cNvSpPr>
          <p:nvPr>
            <p:ph type="title"/>
          </p:nvPr>
        </p:nvSpPr>
        <p:spPr/>
        <p:txBody>
          <a:bodyPr/>
          <a:lstStyle/>
          <a:p>
            <a:r>
              <a:rPr lang="zh-TW" altLang="en-US"/>
              <a:t>以 </a:t>
            </a:r>
            <a:r>
              <a:rPr lang="en-US" altLang="zh-TW"/>
              <a:t>ERP </a:t>
            </a:r>
            <a:r>
              <a:rPr lang="zh-TW" altLang="en-US"/>
              <a:t>為基礎的企業</a:t>
            </a:r>
            <a:r>
              <a:rPr lang="en-US" altLang="zh-TW"/>
              <a:t>e</a:t>
            </a:r>
            <a:r>
              <a:rPr lang="zh-TW" altLang="en-US"/>
              <a:t>化 </a:t>
            </a:r>
            <a:r>
              <a:rPr lang="en-US" altLang="zh-TW"/>
              <a:t>(eBusiness)</a:t>
            </a:r>
          </a:p>
        </p:txBody>
      </p:sp>
      <p:pic>
        <p:nvPicPr>
          <p:cNvPr id="57347" name="圖片 3" descr="1-20新.jpg">
            <a:extLst>
              <a:ext uri="{FF2B5EF4-FFF2-40B4-BE49-F238E27FC236}">
                <a16:creationId xmlns:a16="http://schemas.microsoft.com/office/drawing/2014/main" id="{DA91DCA6-D8F1-7AC1-4B56-1426A485DEE1}"/>
              </a:ext>
            </a:extLst>
          </p:cNvPr>
          <p:cNvPicPr>
            <a:picLocks noChangeAspect="1"/>
          </p:cNvPicPr>
          <p:nvPr/>
        </p:nvPicPr>
        <p:blipFill>
          <a:blip r:embed="rId2">
            <a:extLst>
              <a:ext uri="{28A0092B-C50C-407E-A947-70E740481C1C}">
                <a14:useLocalDpi xmlns:a14="http://schemas.microsoft.com/office/drawing/2010/main" val="0"/>
              </a:ext>
            </a:extLst>
          </a:blip>
          <a:srcRect l="925" t="1753" r="861" b="3828"/>
          <a:stretch>
            <a:fillRect/>
          </a:stretch>
        </p:blipFill>
        <p:spPr bwMode="auto">
          <a:xfrm>
            <a:off x="539750" y="765175"/>
            <a:ext cx="799306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9567A78-477D-9360-C67C-391A01761488}"/>
              </a:ext>
            </a:extLst>
          </p:cNvPr>
          <p:cNvSpPr>
            <a:spLocks noGrp="1" noChangeArrowheads="1"/>
          </p:cNvSpPr>
          <p:nvPr>
            <p:ph type="title"/>
          </p:nvPr>
        </p:nvSpPr>
        <p:spPr/>
        <p:txBody>
          <a:bodyPr/>
          <a:lstStyle/>
          <a:p>
            <a:r>
              <a:rPr lang="zh-TW" altLang="en-US">
                <a:solidFill>
                  <a:srgbClr val="33CC33"/>
                </a:solidFill>
              </a:rPr>
              <a:t>結論</a:t>
            </a:r>
          </a:p>
        </p:txBody>
      </p:sp>
      <p:sp>
        <p:nvSpPr>
          <p:cNvPr id="58371" name="Rectangle 3">
            <a:extLst>
              <a:ext uri="{FF2B5EF4-FFF2-40B4-BE49-F238E27FC236}">
                <a16:creationId xmlns:a16="http://schemas.microsoft.com/office/drawing/2014/main" id="{4B46C3FC-5025-B083-F71E-BE8594A6EE9E}"/>
              </a:ext>
            </a:extLst>
          </p:cNvPr>
          <p:cNvSpPr>
            <a:spLocks noGrp="1" noChangeArrowheads="1"/>
          </p:cNvSpPr>
          <p:nvPr>
            <p:ph type="body" idx="1"/>
          </p:nvPr>
        </p:nvSpPr>
        <p:spPr>
          <a:xfrm>
            <a:off x="571500" y="1428750"/>
            <a:ext cx="7772400" cy="4114800"/>
          </a:xfrm>
        </p:spPr>
        <p:txBody>
          <a:bodyPr/>
          <a:lstStyle/>
          <a:p>
            <a:r>
              <a:rPr lang="en-US" altLang="zh-TW"/>
              <a:t>ERP </a:t>
            </a:r>
            <a:r>
              <a:rPr lang="zh-TW" altLang="en-US"/>
              <a:t>系統能將企業核心流程整合與</a:t>
            </a:r>
            <a:r>
              <a:rPr lang="en-US" altLang="zh-TW"/>
              <a:t>e</a:t>
            </a:r>
            <a:r>
              <a:rPr lang="zh-TW" altLang="en-US"/>
              <a:t>化</a:t>
            </a:r>
          </a:p>
          <a:p>
            <a:endParaRPr lang="en-US" altLang="zh-TW"/>
          </a:p>
          <a:p>
            <a:r>
              <a:rPr lang="en-US" altLang="zh-TW"/>
              <a:t>ERP</a:t>
            </a:r>
            <a:r>
              <a:rPr lang="zh-TW" altLang="en-US"/>
              <a:t>的特色在於能將資訊即時整合</a:t>
            </a:r>
            <a:endParaRPr lang="zh-TW" altLang="en-US">
              <a:solidFill>
                <a:srgbClr val="FF0000"/>
              </a:solidFill>
            </a:endParaRPr>
          </a:p>
          <a:p>
            <a:endParaRPr lang="en-US" altLang="zh-TW"/>
          </a:p>
          <a:p>
            <a:r>
              <a:rPr lang="en-US" altLang="zh-TW"/>
              <a:t>ERP</a:t>
            </a:r>
            <a:r>
              <a:rPr lang="zh-TW" altLang="en-US"/>
              <a:t>系統的績效來自於適用的流程</a:t>
            </a:r>
            <a:r>
              <a:rPr lang="en-US" altLang="zh-TW"/>
              <a:t>,</a:t>
            </a:r>
            <a:r>
              <a:rPr lang="zh-TW" altLang="en-US"/>
              <a:t>恰當的導入方法</a:t>
            </a:r>
            <a:r>
              <a:rPr lang="en-US" altLang="zh-TW"/>
              <a:t>, </a:t>
            </a:r>
            <a:r>
              <a:rPr lang="zh-TW" altLang="en-US"/>
              <a:t>與整合的</a:t>
            </a:r>
            <a:r>
              <a:rPr lang="en-US" altLang="zh-TW"/>
              <a:t>IT</a:t>
            </a:r>
            <a:r>
              <a:rPr lang="zh-TW" altLang="en-US"/>
              <a:t>環境</a:t>
            </a:r>
          </a:p>
          <a:p>
            <a:endParaRPr lang="en-US" altLang="zh-TW"/>
          </a:p>
          <a:p>
            <a:r>
              <a:rPr lang="en-US" altLang="zh-TW"/>
              <a:t>ERP </a:t>
            </a:r>
            <a:r>
              <a:rPr lang="zh-TW" altLang="en-US"/>
              <a:t>系統為企業</a:t>
            </a:r>
            <a:r>
              <a:rPr lang="en-US" altLang="zh-TW"/>
              <a:t>e</a:t>
            </a:r>
            <a:r>
              <a:rPr lang="zh-TW" altLang="en-US"/>
              <a:t>化的核心</a:t>
            </a:r>
          </a:p>
          <a:p>
            <a:pPr>
              <a:buFont typeface="Wingdings" pitchFamily="2" charset="2"/>
              <a:buNone/>
            </a:pPr>
            <a:endParaRPr lang="en-US" altLang="zh-TW"/>
          </a:p>
        </p:txBody>
      </p:sp>
      <p:pic>
        <p:nvPicPr>
          <p:cNvPr id="58372" name="Picture 4" descr="erp">
            <a:extLst>
              <a:ext uri="{FF2B5EF4-FFF2-40B4-BE49-F238E27FC236}">
                <a16:creationId xmlns:a16="http://schemas.microsoft.com/office/drawing/2014/main" id="{9C1904D9-3156-4583-8BF9-E9C9CC8E0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825" y="0"/>
            <a:ext cx="142716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756D026-AB4C-B98B-1943-B023B6E03D2A}"/>
              </a:ext>
            </a:extLst>
          </p:cNvPr>
          <p:cNvSpPr>
            <a:spLocks noGrp="1" noChangeArrowheads="1"/>
          </p:cNvSpPr>
          <p:nvPr>
            <p:ph type="title"/>
          </p:nvPr>
        </p:nvSpPr>
        <p:spPr>
          <a:xfrm>
            <a:off x="-323850" y="-819150"/>
            <a:ext cx="8596313" cy="2058988"/>
          </a:xfrm>
        </p:spPr>
        <p:txBody>
          <a:bodyPr/>
          <a:lstStyle/>
          <a:p>
            <a:r>
              <a:rPr lang="zh-TW" altLang="en-US"/>
              <a:t>　　</a:t>
            </a:r>
            <a:br>
              <a:rPr lang="zh-TW" altLang="en-US"/>
            </a:br>
            <a:r>
              <a:rPr lang="zh-TW" altLang="en-US"/>
              <a:t>      </a:t>
            </a:r>
            <a:r>
              <a:rPr lang="en-US" altLang="zh-TW"/>
              <a:t>(</a:t>
            </a:r>
            <a:r>
              <a:rPr lang="zh-TW" altLang="en-US"/>
              <a:t>補充</a:t>
            </a:r>
            <a:r>
              <a:rPr lang="en-US" altLang="zh-TW"/>
              <a:t>)</a:t>
            </a:r>
            <a:r>
              <a:rPr lang="zh-TW" altLang="en-US"/>
              <a:t> 中華ＥＲＰ學會簡介</a:t>
            </a:r>
            <a:endParaRPr lang="zh-TW" altLang="en-US">
              <a:latin typeface="標楷體" panose="02010601000101010101" pitchFamily="2" charset="-120"/>
            </a:endParaRPr>
          </a:p>
        </p:txBody>
      </p:sp>
      <p:sp>
        <p:nvSpPr>
          <p:cNvPr id="59395" name="Rectangle 3">
            <a:extLst>
              <a:ext uri="{FF2B5EF4-FFF2-40B4-BE49-F238E27FC236}">
                <a16:creationId xmlns:a16="http://schemas.microsoft.com/office/drawing/2014/main" id="{E12C563F-79EA-8EB0-74DC-FC6E24CE0D55}"/>
              </a:ext>
            </a:extLst>
          </p:cNvPr>
          <p:cNvSpPr>
            <a:spLocks noGrp="1" noChangeArrowheads="1"/>
          </p:cNvSpPr>
          <p:nvPr>
            <p:ph type="body" idx="1"/>
          </p:nvPr>
        </p:nvSpPr>
        <p:spPr/>
        <p:txBody>
          <a:bodyPr/>
          <a:lstStyle/>
          <a:p>
            <a:pPr marL="342900" indent="-342900" defTabSz="914400"/>
            <a:r>
              <a:rPr lang="zh-TW" altLang="en-US">
                <a:latin typeface="標楷體" panose="02010601000101010101" pitchFamily="2" charset="-120"/>
              </a:rPr>
              <a:t>本會於</a:t>
            </a:r>
            <a:r>
              <a:rPr lang="en-US" altLang="zh-TW">
                <a:latin typeface="標楷體" panose="02010601000101010101" pitchFamily="2" charset="-120"/>
              </a:rPr>
              <a:t>91</a:t>
            </a:r>
            <a:r>
              <a:rPr lang="zh-TW" altLang="en-US">
                <a:latin typeface="標楷體" panose="02010601000101010101" pitchFamily="2" charset="-120"/>
              </a:rPr>
              <a:t>年</a:t>
            </a:r>
            <a:r>
              <a:rPr lang="en-US" altLang="zh-TW">
                <a:latin typeface="標楷體" panose="02010601000101010101" pitchFamily="2" charset="-120"/>
              </a:rPr>
              <a:t>1</a:t>
            </a:r>
            <a:r>
              <a:rPr lang="zh-TW" altLang="en-US">
                <a:latin typeface="標楷體" panose="02010601000101010101" pitchFamily="2" charset="-120"/>
              </a:rPr>
              <a:t>月</a:t>
            </a:r>
            <a:r>
              <a:rPr lang="en-US" altLang="zh-TW">
                <a:latin typeface="標楷體" panose="02010601000101010101" pitchFamily="2" charset="-120"/>
              </a:rPr>
              <a:t>26</a:t>
            </a:r>
            <a:r>
              <a:rPr lang="zh-TW" altLang="en-US">
                <a:latin typeface="標楷體" panose="02010601000101010101" pitchFamily="2" charset="-120"/>
              </a:rPr>
              <a:t>日成立。</a:t>
            </a:r>
          </a:p>
          <a:p>
            <a:pPr marL="342900" indent="-342900" defTabSz="914400"/>
            <a:r>
              <a:rPr lang="zh-TW" altLang="en-US">
                <a:latin typeface="標楷體" panose="02010601000101010101" pitchFamily="2" charset="-120"/>
              </a:rPr>
              <a:t>使命：</a:t>
            </a:r>
          </a:p>
          <a:p>
            <a:pPr marL="342900" indent="-342900" defTabSz="914400">
              <a:buFont typeface="Wingdings" pitchFamily="2" charset="2"/>
              <a:buNone/>
            </a:pPr>
            <a:r>
              <a:rPr lang="zh-TW" altLang="en-US">
                <a:latin typeface="標楷體" panose="02010601000101010101" pitchFamily="2" charset="-120"/>
              </a:rPr>
              <a:t>　整合產官學研資源，協助華人地區推動以</a:t>
            </a:r>
            <a:r>
              <a:rPr lang="en-US" altLang="zh-TW">
                <a:latin typeface="標楷體" panose="02010601000101010101" pitchFamily="2" charset="-120"/>
              </a:rPr>
              <a:t>ERP</a:t>
            </a:r>
            <a:r>
              <a:rPr lang="zh-TW" altLang="en-US">
                <a:latin typeface="標楷體" panose="02010601000101010101" pitchFamily="2" charset="-120"/>
              </a:rPr>
              <a:t>為基礎的企業</a:t>
            </a:r>
            <a:r>
              <a:rPr lang="en-US" altLang="zh-TW">
                <a:latin typeface="標楷體" panose="02010601000101010101" pitchFamily="2" charset="-120"/>
              </a:rPr>
              <a:t>e</a:t>
            </a:r>
            <a:r>
              <a:rPr lang="zh-TW" altLang="en-US">
                <a:latin typeface="標楷體" panose="02010601000101010101" pitchFamily="2" charset="-120"/>
              </a:rPr>
              <a:t>化。</a:t>
            </a:r>
          </a:p>
          <a:p>
            <a:pPr marL="342900" indent="-342900" defTabSz="914400"/>
            <a:r>
              <a:rPr lang="zh-TW" altLang="en-US">
                <a:latin typeface="標楷體" panose="02010601000101010101" pitchFamily="2" charset="-120"/>
              </a:rPr>
              <a:t>目標</a:t>
            </a:r>
            <a:r>
              <a:rPr lang="en-US" altLang="zh-TW">
                <a:latin typeface="標楷體" panose="02010601000101010101" pitchFamily="2" charset="-120"/>
              </a:rPr>
              <a:t>:</a:t>
            </a:r>
            <a:r>
              <a:rPr lang="zh-TW" altLang="en-US">
                <a:latin typeface="標楷體" panose="02010601000101010101" pitchFamily="2" charset="-120"/>
              </a:rPr>
              <a:t>藉由統合與發展知識</a:t>
            </a:r>
          </a:p>
          <a:p>
            <a:pPr marL="742950" lvl="1" indent="-285750" defTabSz="914400"/>
            <a:r>
              <a:rPr lang="zh-TW" altLang="en-US">
                <a:latin typeface="標楷體" panose="02010601000101010101" pitchFamily="2" charset="-120"/>
              </a:rPr>
              <a:t>協助廠商提高</a:t>
            </a:r>
            <a:r>
              <a:rPr lang="en-US" altLang="zh-TW">
                <a:latin typeface="標楷體" panose="02010601000101010101" pitchFamily="2" charset="-120"/>
              </a:rPr>
              <a:t>e</a:t>
            </a:r>
            <a:r>
              <a:rPr lang="zh-TW" altLang="en-US">
                <a:latin typeface="標楷體" panose="02010601000101010101" pitchFamily="2" charset="-120"/>
              </a:rPr>
              <a:t>化效率</a:t>
            </a:r>
          </a:p>
          <a:p>
            <a:pPr marL="742950" lvl="1" indent="-285750" defTabSz="914400"/>
            <a:r>
              <a:rPr lang="zh-TW" altLang="en-US">
                <a:latin typeface="標楷體" panose="02010601000101010101" pitchFamily="2" charset="-120"/>
              </a:rPr>
              <a:t>協助軟體公司發展適合華人</a:t>
            </a:r>
            <a:r>
              <a:rPr lang="en-US" altLang="zh-TW">
                <a:latin typeface="標楷體" panose="02010601000101010101" pitchFamily="2" charset="-120"/>
              </a:rPr>
              <a:t>e</a:t>
            </a:r>
            <a:r>
              <a:rPr lang="zh-TW" altLang="en-US">
                <a:latin typeface="標楷體" panose="02010601000101010101" pitchFamily="2" charset="-120"/>
              </a:rPr>
              <a:t>化軟體</a:t>
            </a:r>
          </a:p>
          <a:p>
            <a:pPr marL="742950" lvl="1" indent="-285750" defTabSz="914400"/>
            <a:r>
              <a:rPr lang="zh-TW" altLang="en-US">
                <a:latin typeface="標楷體" panose="02010601000101010101" pitchFamily="2" charset="-120"/>
              </a:rPr>
              <a:t>協助台灣成為華人地區最佳</a:t>
            </a:r>
            <a:r>
              <a:rPr lang="en-US" altLang="zh-TW">
                <a:latin typeface="標楷體" panose="02010601000101010101" pitchFamily="2" charset="-120"/>
              </a:rPr>
              <a:t>e</a:t>
            </a:r>
            <a:r>
              <a:rPr lang="zh-TW" altLang="en-US">
                <a:latin typeface="標楷體" panose="02010601000101010101" pitchFamily="2" charset="-120"/>
              </a:rPr>
              <a:t>化顧問供應地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050">
            <a:extLst>
              <a:ext uri="{FF2B5EF4-FFF2-40B4-BE49-F238E27FC236}">
                <a16:creationId xmlns:a16="http://schemas.microsoft.com/office/drawing/2014/main" id="{F65DC849-A67B-D6FF-0819-AD8FDD199DA3}"/>
              </a:ext>
            </a:extLst>
          </p:cNvPr>
          <p:cNvSpPr>
            <a:spLocks noGrp="1" noChangeArrowheads="1"/>
          </p:cNvSpPr>
          <p:nvPr>
            <p:ph type="title"/>
          </p:nvPr>
        </p:nvSpPr>
        <p:spPr>
          <a:xfrm>
            <a:off x="228600" y="131763"/>
            <a:ext cx="6858000" cy="298450"/>
          </a:xfrm>
        </p:spPr>
        <p:txBody>
          <a:bodyPr/>
          <a:lstStyle/>
          <a:p>
            <a:r>
              <a:rPr lang="en-US" altLang="zh-TW"/>
              <a:t>(</a:t>
            </a:r>
            <a:r>
              <a:rPr lang="zh-TW" altLang="en-US"/>
              <a:t>補充</a:t>
            </a:r>
            <a:r>
              <a:rPr lang="en-US" altLang="zh-TW"/>
              <a:t>)</a:t>
            </a:r>
            <a:r>
              <a:rPr lang="zh-TW" altLang="en-US"/>
              <a:t> </a:t>
            </a:r>
            <a:r>
              <a:rPr lang="zh-TW" altLang="en-US">
                <a:latin typeface="標楷體" panose="02010601000101010101" pitchFamily="2" charset="-120"/>
              </a:rPr>
              <a:t>認證起緣</a:t>
            </a:r>
          </a:p>
        </p:txBody>
      </p:sp>
      <p:sp>
        <p:nvSpPr>
          <p:cNvPr id="61443" name="Rectangle 2051">
            <a:extLst>
              <a:ext uri="{FF2B5EF4-FFF2-40B4-BE49-F238E27FC236}">
                <a16:creationId xmlns:a16="http://schemas.microsoft.com/office/drawing/2014/main" id="{82A497F3-1F4E-46E0-B6F5-42F2EFC7D627}"/>
              </a:ext>
            </a:extLst>
          </p:cNvPr>
          <p:cNvSpPr>
            <a:spLocks noGrp="1" noChangeArrowheads="1"/>
          </p:cNvSpPr>
          <p:nvPr>
            <p:ph type="body" idx="1"/>
          </p:nvPr>
        </p:nvSpPr>
        <p:spPr/>
        <p:txBody>
          <a:bodyPr/>
          <a:lstStyle/>
          <a:p>
            <a:r>
              <a:rPr lang="zh-TW" altLang="en-US">
                <a:latin typeface="標楷體" panose="02010601000101010101" pitchFamily="2" charset="-120"/>
              </a:rPr>
              <a:t>企業面臨狀況</a:t>
            </a:r>
          </a:p>
          <a:p>
            <a:pPr lvl="1"/>
            <a:r>
              <a:rPr lang="zh-TW" altLang="en-US">
                <a:latin typeface="標楷體" panose="02010601000101010101" pitchFamily="2" charset="-120"/>
              </a:rPr>
              <a:t>眾多的企業、軟體與顧問公司無法找到有企業</a:t>
            </a:r>
            <a:r>
              <a:rPr lang="en-US" altLang="zh-TW">
                <a:latin typeface="標楷體" panose="02010601000101010101" pitchFamily="2" charset="-120"/>
              </a:rPr>
              <a:t>e</a:t>
            </a:r>
            <a:r>
              <a:rPr lang="zh-TW" altLang="en-US">
                <a:latin typeface="標楷體" panose="02010601000101010101" pitchFamily="2" charset="-120"/>
              </a:rPr>
              <a:t>化核心知識的管理人才</a:t>
            </a:r>
          </a:p>
          <a:p>
            <a:pPr lvl="1"/>
            <a:r>
              <a:rPr lang="zh-TW" altLang="en-US">
                <a:latin typeface="標楷體" panose="02010601000101010101" pitchFamily="2" charset="-120"/>
              </a:rPr>
              <a:t>台灣有獨步華人地區的製造業管理與運籌知識</a:t>
            </a:r>
            <a:r>
              <a:rPr lang="en-US" altLang="zh-TW">
                <a:latin typeface="標楷體" panose="02010601000101010101" pitchFamily="2" charset="-120"/>
              </a:rPr>
              <a:t>, </a:t>
            </a:r>
            <a:r>
              <a:rPr lang="zh-TW" altLang="en-US">
                <a:latin typeface="標楷體" panose="02010601000101010101" pitchFamily="2" charset="-120"/>
              </a:rPr>
              <a:t>但利用此知識創造的服務產業還有很大成長空間</a:t>
            </a:r>
          </a:p>
          <a:p>
            <a:pPr lvl="2">
              <a:buFont typeface="Wingdings" pitchFamily="2" charset="2"/>
              <a:buNone/>
            </a:pPr>
            <a:endParaRPr lang="zh-TW" altLang="en-US" sz="1800">
              <a:latin typeface="標楷體" panose="02010601000101010101" pitchFamily="2" charset="-120"/>
            </a:endParaRPr>
          </a:p>
          <a:p>
            <a:r>
              <a:rPr lang="zh-TW" altLang="en-US">
                <a:latin typeface="標楷體" panose="02010601000101010101" pitchFamily="2" charset="-120"/>
              </a:rPr>
              <a:t>需有單位培養龐大且優質的人力資源</a:t>
            </a:r>
          </a:p>
          <a:p>
            <a:pPr lvl="1"/>
            <a:endParaRPr lang="en-US" altLang="zh-TW">
              <a:latin typeface="標楷體" panose="02010601000101010101" pitchFamily="2" charset="-12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C53FA78-EE7C-CC7C-66BE-0A9A54C78A02}"/>
              </a:ext>
            </a:extLst>
          </p:cNvPr>
          <p:cNvSpPr>
            <a:spLocks noGrp="1" noChangeArrowheads="1"/>
          </p:cNvSpPr>
          <p:nvPr>
            <p:ph type="title"/>
          </p:nvPr>
        </p:nvSpPr>
        <p:spPr>
          <a:xfrm>
            <a:off x="228600" y="128588"/>
            <a:ext cx="6858000" cy="304800"/>
          </a:xfrm>
        </p:spPr>
        <p:txBody>
          <a:bodyPr/>
          <a:lstStyle/>
          <a:p>
            <a:r>
              <a:rPr lang="en-US" altLang="zh-TW" sz="2400">
                <a:solidFill>
                  <a:srgbClr val="FFCC00"/>
                </a:solidFill>
              </a:rPr>
              <a:t>(</a:t>
            </a:r>
            <a:r>
              <a:rPr lang="zh-TW" altLang="en-US" sz="2400">
                <a:solidFill>
                  <a:srgbClr val="FFCC00"/>
                </a:solidFill>
              </a:rPr>
              <a:t>補充</a:t>
            </a:r>
            <a:r>
              <a:rPr lang="en-US" altLang="zh-TW" sz="2400">
                <a:solidFill>
                  <a:srgbClr val="FFCC00"/>
                </a:solidFill>
              </a:rPr>
              <a:t>)</a:t>
            </a:r>
            <a:r>
              <a:rPr lang="zh-TW" altLang="en-US" sz="2400">
                <a:solidFill>
                  <a:srgbClr val="FFCC00"/>
                </a:solidFill>
              </a:rPr>
              <a:t> </a:t>
            </a:r>
            <a:r>
              <a:rPr lang="zh-TW" altLang="en-US" sz="2300">
                <a:solidFill>
                  <a:srgbClr val="FFCC00"/>
                </a:solidFill>
              </a:rPr>
              <a:t>檢定考試結構</a:t>
            </a:r>
          </a:p>
        </p:txBody>
      </p:sp>
      <p:sp>
        <p:nvSpPr>
          <p:cNvPr id="62467" name="Rectangle 4">
            <a:extLst>
              <a:ext uri="{FF2B5EF4-FFF2-40B4-BE49-F238E27FC236}">
                <a16:creationId xmlns:a16="http://schemas.microsoft.com/office/drawing/2014/main" id="{40C6CFD1-5C09-F8F0-7821-6088E55933F7}"/>
              </a:ext>
            </a:extLst>
          </p:cNvPr>
          <p:cNvSpPr>
            <a:spLocks noGrp="1" noChangeArrowheads="1"/>
          </p:cNvSpPr>
          <p:nvPr>
            <p:ph type="body" sz="half" idx="2"/>
          </p:nvPr>
        </p:nvSpPr>
        <p:spPr>
          <a:xfrm>
            <a:off x="609600" y="5643563"/>
            <a:ext cx="7772400" cy="609600"/>
          </a:xfrm>
        </p:spPr>
        <p:txBody>
          <a:bodyPr/>
          <a:lstStyle/>
          <a:p>
            <a:r>
              <a:rPr lang="zh-TW" altLang="en-US">
                <a:solidFill>
                  <a:srgbClr val="FF0000"/>
                </a:solidFill>
              </a:rPr>
              <a:t>規劃師與應用師為企業內種子人員</a:t>
            </a:r>
          </a:p>
        </p:txBody>
      </p:sp>
      <p:grpSp>
        <p:nvGrpSpPr>
          <p:cNvPr id="2" name="Group 5">
            <a:extLst>
              <a:ext uri="{FF2B5EF4-FFF2-40B4-BE49-F238E27FC236}">
                <a16:creationId xmlns:a16="http://schemas.microsoft.com/office/drawing/2014/main" id="{E8D50994-044E-1E01-3A00-19B5DA36BA66}"/>
              </a:ext>
            </a:extLst>
          </p:cNvPr>
          <p:cNvGrpSpPr>
            <a:grpSpLocks/>
          </p:cNvGrpSpPr>
          <p:nvPr/>
        </p:nvGrpSpPr>
        <p:grpSpPr bwMode="auto">
          <a:xfrm>
            <a:off x="5105400" y="2662238"/>
            <a:ext cx="3048000" cy="838200"/>
            <a:chOff x="1056" y="3360"/>
            <a:chExt cx="1920" cy="528"/>
          </a:xfrm>
        </p:grpSpPr>
        <p:sp>
          <p:nvSpPr>
            <p:cNvPr id="62486" name="AutoShape 6">
              <a:extLst>
                <a:ext uri="{FF2B5EF4-FFF2-40B4-BE49-F238E27FC236}">
                  <a16:creationId xmlns:a16="http://schemas.microsoft.com/office/drawing/2014/main" id="{D4A596D8-DBD8-C0EA-CC15-08E45FE55979}"/>
                </a:ext>
              </a:extLst>
            </p:cNvPr>
            <p:cNvSpPr>
              <a:spLocks noChangeArrowheads="1"/>
            </p:cNvSpPr>
            <p:nvPr/>
          </p:nvSpPr>
          <p:spPr bwMode="auto">
            <a:xfrm>
              <a:off x="1056" y="3360"/>
              <a:ext cx="1920" cy="528"/>
            </a:xfrm>
            <a:prstGeom prst="flowChartAlternateProcess">
              <a:avLst/>
            </a:prstGeom>
            <a:gradFill rotWithShape="0">
              <a:gsLst>
                <a:gs pos="0">
                  <a:srgbClr val="156B13"/>
                </a:gs>
                <a:gs pos="25000">
                  <a:srgbClr val="9CB86E"/>
                </a:gs>
                <a:gs pos="50000">
                  <a:srgbClr val="DDEBCF"/>
                </a:gs>
                <a:gs pos="75000">
                  <a:srgbClr val="9CB86E"/>
                </a:gs>
                <a:gs pos="100000">
                  <a:srgbClr val="156B1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87" name="Text Box 7">
              <a:extLst>
                <a:ext uri="{FF2B5EF4-FFF2-40B4-BE49-F238E27FC236}">
                  <a16:creationId xmlns:a16="http://schemas.microsoft.com/office/drawing/2014/main" id="{4B81244C-F695-6B5E-B084-63D64405C286}"/>
                </a:ext>
              </a:extLst>
            </p:cNvPr>
            <p:cNvSpPr txBox="1">
              <a:spLocks noChangeArrowheads="1"/>
            </p:cNvSpPr>
            <p:nvPr/>
          </p:nvSpPr>
          <p:spPr bwMode="auto">
            <a:xfrm>
              <a:off x="1218" y="3466"/>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軟體顧問師</a:t>
              </a:r>
            </a:p>
          </p:txBody>
        </p:sp>
      </p:grpSp>
      <p:grpSp>
        <p:nvGrpSpPr>
          <p:cNvPr id="3" name="Group 8">
            <a:extLst>
              <a:ext uri="{FF2B5EF4-FFF2-40B4-BE49-F238E27FC236}">
                <a16:creationId xmlns:a16="http://schemas.microsoft.com/office/drawing/2014/main" id="{A6DDFA6A-6B6F-89A8-5B64-0A8D18344D03}"/>
              </a:ext>
            </a:extLst>
          </p:cNvPr>
          <p:cNvGrpSpPr>
            <a:grpSpLocks/>
          </p:cNvGrpSpPr>
          <p:nvPr/>
        </p:nvGrpSpPr>
        <p:grpSpPr bwMode="auto">
          <a:xfrm>
            <a:off x="5105400" y="4338638"/>
            <a:ext cx="3048000" cy="838200"/>
            <a:chOff x="1056" y="3360"/>
            <a:chExt cx="1920" cy="528"/>
          </a:xfrm>
        </p:grpSpPr>
        <p:sp>
          <p:nvSpPr>
            <p:cNvPr id="62484" name="AutoShape 9">
              <a:extLst>
                <a:ext uri="{FF2B5EF4-FFF2-40B4-BE49-F238E27FC236}">
                  <a16:creationId xmlns:a16="http://schemas.microsoft.com/office/drawing/2014/main" id="{AB7C38EC-8B9B-89B0-1576-961E9CFAC0EF}"/>
                </a:ext>
              </a:extLst>
            </p:cNvPr>
            <p:cNvSpPr>
              <a:spLocks noChangeArrowheads="1"/>
            </p:cNvSpPr>
            <p:nvPr/>
          </p:nvSpPr>
          <p:spPr bwMode="auto">
            <a:xfrm>
              <a:off x="1056" y="3360"/>
              <a:ext cx="1920" cy="528"/>
            </a:xfrm>
            <a:prstGeom prst="flowChartAlternateProcess">
              <a:avLst/>
            </a:prstGeom>
            <a:gradFill rotWithShape="0">
              <a:gsLst>
                <a:gs pos="0">
                  <a:srgbClr val="156B13"/>
                </a:gs>
                <a:gs pos="25000">
                  <a:srgbClr val="9CB86E"/>
                </a:gs>
                <a:gs pos="50000">
                  <a:srgbClr val="DDEBCF"/>
                </a:gs>
                <a:gs pos="75000">
                  <a:srgbClr val="9CB86E"/>
                </a:gs>
                <a:gs pos="100000">
                  <a:srgbClr val="156B1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85" name="Text Box 10">
              <a:extLst>
                <a:ext uri="{FF2B5EF4-FFF2-40B4-BE49-F238E27FC236}">
                  <a16:creationId xmlns:a16="http://schemas.microsoft.com/office/drawing/2014/main" id="{8F97CCC4-51F5-415F-9D2F-4FB307E73A37}"/>
                </a:ext>
              </a:extLst>
            </p:cNvPr>
            <p:cNvSpPr txBox="1">
              <a:spLocks noChangeArrowheads="1"/>
            </p:cNvSpPr>
            <p:nvPr/>
          </p:nvSpPr>
          <p:spPr bwMode="auto">
            <a:xfrm>
              <a:off x="1218" y="3466"/>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軟體應用師</a:t>
              </a:r>
            </a:p>
          </p:txBody>
        </p:sp>
      </p:grpSp>
      <p:grpSp>
        <p:nvGrpSpPr>
          <p:cNvPr id="4" name="Group 11">
            <a:extLst>
              <a:ext uri="{FF2B5EF4-FFF2-40B4-BE49-F238E27FC236}">
                <a16:creationId xmlns:a16="http://schemas.microsoft.com/office/drawing/2014/main" id="{D80D1C46-9E39-14CE-2358-860FDC2631C6}"/>
              </a:ext>
            </a:extLst>
          </p:cNvPr>
          <p:cNvGrpSpPr>
            <a:grpSpLocks/>
          </p:cNvGrpSpPr>
          <p:nvPr/>
        </p:nvGrpSpPr>
        <p:grpSpPr bwMode="auto">
          <a:xfrm>
            <a:off x="990600" y="2662238"/>
            <a:ext cx="3048000" cy="838200"/>
            <a:chOff x="624" y="3072"/>
            <a:chExt cx="1920" cy="528"/>
          </a:xfrm>
        </p:grpSpPr>
        <p:sp>
          <p:nvSpPr>
            <p:cNvPr id="62482" name="AutoShape 12">
              <a:extLst>
                <a:ext uri="{FF2B5EF4-FFF2-40B4-BE49-F238E27FC236}">
                  <a16:creationId xmlns:a16="http://schemas.microsoft.com/office/drawing/2014/main" id="{201683F4-B432-ACAF-0804-6B284EE540FA}"/>
                </a:ext>
              </a:extLst>
            </p:cNvPr>
            <p:cNvSpPr>
              <a:spLocks noChangeArrowheads="1"/>
            </p:cNvSpPr>
            <p:nvPr/>
          </p:nvSpPr>
          <p:spPr bwMode="auto">
            <a:xfrm>
              <a:off x="624" y="3072"/>
              <a:ext cx="1920" cy="528"/>
            </a:xfrm>
            <a:prstGeom prst="flowChartAlternateProcess">
              <a:avLst/>
            </a:prstGeom>
            <a:gradFill rotWithShape="0">
              <a:gsLst>
                <a:gs pos="0">
                  <a:srgbClr val="E6E6E6"/>
                </a:gs>
                <a:gs pos="14999">
                  <a:srgbClr val="7D8496"/>
                </a:gs>
                <a:gs pos="53000">
                  <a:srgbClr val="E6E6E6"/>
                </a:gs>
                <a:gs pos="67999">
                  <a:srgbClr val="7D8496"/>
                </a:gs>
                <a:gs pos="92999">
                  <a:srgbClr val="E6E6E6"/>
                </a:gs>
                <a:gs pos="100000">
                  <a:srgbClr val="FFFFFF"/>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83" name="Text Box 13">
              <a:extLst>
                <a:ext uri="{FF2B5EF4-FFF2-40B4-BE49-F238E27FC236}">
                  <a16:creationId xmlns:a16="http://schemas.microsoft.com/office/drawing/2014/main" id="{57FA9662-4E06-5779-8C89-61D316F5DD5D}"/>
                </a:ext>
              </a:extLst>
            </p:cNvPr>
            <p:cNvSpPr txBox="1">
              <a:spLocks noChangeArrowheads="1"/>
            </p:cNvSpPr>
            <p:nvPr/>
          </p:nvSpPr>
          <p:spPr bwMode="auto">
            <a:xfrm>
              <a:off x="786" y="3178"/>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zh-TW" altLang="en-US" sz="2400" b="0">
                  <a:solidFill>
                    <a:srgbClr val="292929"/>
                  </a:solidFill>
                  <a:latin typeface="標楷體" panose="02010601000101010101" pitchFamily="2" charset="-120"/>
                  <a:ea typeface="標楷體" panose="02010601000101010101" pitchFamily="2" charset="-120"/>
                </a:rPr>
                <a:t>進階</a:t>
              </a: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規劃師</a:t>
              </a:r>
            </a:p>
          </p:txBody>
        </p:sp>
      </p:grpSp>
      <p:grpSp>
        <p:nvGrpSpPr>
          <p:cNvPr id="5" name="Group 14">
            <a:extLst>
              <a:ext uri="{FF2B5EF4-FFF2-40B4-BE49-F238E27FC236}">
                <a16:creationId xmlns:a16="http://schemas.microsoft.com/office/drawing/2014/main" id="{89E39B29-C6BE-0390-13B0-53239E620EC9}"/>
              </a:ext>
            </a:extLst>
          </p:cNvPr>
          <p:cNvGrpSpPr>
            <a:grpSpLocks/>
          </p:cNvGrpSpPr>
          <p:nvPr/>
        </p:nvGrpSpPr>
        <p:grpSpPr bwMode="auto">
          <a:xfrm>
            <a:off x="990600" y="4338638"/>
            <a:ext cx="3048000" cy="838200"/>
            <a:chOff x="672" y="3648"/>
            <a:chExt cx="1920" cy="528"/>
          </a:xfrm>
        </p:grpSpPr>
        <p:sp>
          <p:nvSpPr>
            <p:cNvPr id="62480" name="AutoShape 15">
              <a:extLst>
                <a:ext uri="{FF2B5EF4-FFF2-40B4-BE49-F238E27FC236}">
                  <a16:creationId xmlns:a16="http://schemas.microsoft.com/office/drawing/2014/main" id="{FA1F8D68-17EE-12F2-FBC5-BAF3255F4E48}"/>
                </a:ext>
              </a:extLst>
            </p:cNvPr>
            <p:cNvSpPr>
              <a:spLocks noChangeArrowheads="1"/>
            </p:cNvSpPr>
            <p:nvPr/>
          </p:nvSpPr>
          <p:spPr bwMode="auto">
            <a:xfrm>
              <a:off x="672" y="3648"/>
              <a:ext cx="1920" cy="528"/>
            </a:xfrm>
            <a:prstGeom prst="flowChartAlternateProcess">
              <a:avLst/>
            </a:prstGeom>
            <a:gradFill rotWithShape="0">
              <a:gsLst>
                <a:gs pos="0">
                  <a:srgbClr val="E6E6E6"/>
                </a:gs>
                <a:gs pos="14999">
                  <a:srgbClr val="7D8496"/>
                </a:gs>
                <a:gs pos="53000">
                  <a:srgbClr val="E6E6E6"/>
                </a:gs>
                <a:gs pos="67999">
                  <a:srgbClr val="7D8496"/>
                </a:gs>
                <a:gs pos="92999">
                  <a:srgbClr val="E6E6E6"/>
                </a:gs>
                <a:gs pos="100000">
                  <a:srgbClr val="FFFFFF"/>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81" name="Text Box 16">
              <a:extLst>
                <a:ext uri="{FF2B5EF4-FFF2-40B4-BE49-F238E27FC236}">
                  <a16:creationId xmlns:a16="http://schemas.microsoft.com/office/drawing/2014/main" id="{E4AFE361-D255-2A52-DEB0-760A270CD10F}"/>
                </a:ext>
              </a:extLst>
            </p:cNvPr>
            <p:cNvSpPr txBox="1">
              <a:spLocks noChangeArrowheads="1"/>
            </p:cNvSpPr>
            <p:nvPr/>
          </p:nvSpPr>
          <p:spPr bwMode="auto">
            <a:xfrm>
              <a:off x="834" y="3754"/>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規劃師</a:t>
              </a:r>
            </a:p>
          </p:txBody>
        </p:sp>
      </p:grpSp>
      <p:grpSp>
        <p:nvGrpSpPr>
          <p:cNvPr id="6" name="Group 17">
            <a:extLst>
              <a:ext uri="{FF2B5EF4-FFF2-40B4-BE49-F238E27FC236}">
                <a16:creationId xmlns:a16="http://schemas.microsoft.com/office/drawing/2014/main" id="{9DA1CB7C-E85F-CED3-D5DE-2B2091186FA6}"/>
              </a:ext>
            </a:extLst>
          </p:cNvPr>
          <p:cNvGrpSpPr>
            <a:grpSpLocks/>
          </p:cNvGrpSpPr>
          <p:nvPr/>
        </p:nvGrpSpPr>
        <p:grpSpPr bwMode="auto">
          <a:xfrm>
            <a:off x="2514600" y="1214438"/>
            <a:ext cx="4038600" cy="838200"/>
            <a:chOff x="1584" y="1200"/>
            <a:chExt cx="2544" cy="528"/>
          </a:xfrm>
        </p:grpSpPr>
        <p:sp>
          <p:nvSpPr>
            <p:cNvPr id="62478" name="AutoShape 18" descr="粉紅色面紙">
              <a:extLst>
                <a:ext uri="{FF2B5EF4-FFF2-40B4-BE49-F238E27FC236}">
                  <a16:creationId xmlns:a16="http://schemas.microsoft.com/office/drawing/2014/main" id="{574A4EB9-8001-BA92-9C3F-91EFD43DFC67}"/>
                </a:ext>
              </a:extLst>
            </p:cNvPr>
            <p:cNvSpPr>
              <a:spLocks noChangeArrowheads="1"/>
            </p:cNvSpPr>
            <p:nvPr/>
          </p:nvSpPr>
          <p:spPr bwMode="auto">
            <a:xfrm>
              <a:off x="1584" y="1200"/>
              <a:ext cx="2544" cy="528"/>
            </a:xfrm>
            <a:prstGeom prst="flowChartAlternateProcess">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nSpc>
                  <a:spcPct val="90000"/>
                </a:lnSpc>
                <a:spcAft>
                  <a:spcPct val="50000"/>
                </a:spcAft>
                <a:buClr>
                  <a:srgbClr val="273C82"/>
                </a:buClr>
                <a:buSzPct val="100000"/>
                <a:buFont typeface="Wingdings" pitchFamily="2" charset="2"/>
                <a:buChar char="Ø"/>
              </a:pPr>
              <a:endParaRPr lang="zh-TW" altLang="en-US"/>
            </a:p>
          </p:txBody>
        </p:sp>
        <p:sp>
          <p:nvSpPr>
            <p:cNvPr id="62479" name="Text Box 19">
              <a:extLst>
                <a:ext uri="{FF2B5EF4-FFF2-40B4-BE49-F238E27FC236}">
                  <a16:creationId xmlns:a16="http://schemas.microsoft.com/office/drawing/2014/main" id="{A2D674B4-4320-803F-4824-5FB92606BA1E}"/>
                </a:ext>
              </a:extLst>
            </p:cNvPr>
            <p:cNvSpPr txBox="1">
              <a:spLocks noChangeArrowheads="1"/>
            </p:cNvSpPr>
            <p:nvPr/>
          </p:nvSpPr>
          <p:spPr bwMode="auto">
            <a:xfrm>
              <a:off x="1799" y="1306"/>
              <a:ext cx="20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bg1"/>
                  </a:solidFill>
                  <a:latin typeface="Arial-BoldMT" charset="0"/>
                  <a:ea typeface="新細明體" panose="02020500000000000000" pitchFamily="18" charset="-120"/>
                </a:defRPr>
              </a:lvl1pPr>
              <a:lvl2pPr marL="742950" indent="-285750">
                <a:defRPr sz="2200" b="1">
                  <a:solidFill>
                    <a:schemeClr val="bg1"/>
                  </a:solidFill>
                  <a:latin typeface="Arial-BoldMT" charset="0"/>
                  <a:ea typeface="新細明體" panose="02020500000000000000" pitchFamily="18" charset="-120"/>
                </a:defRPr>
              </a:lvl2pPr>
              <a:lvl3pPr marL="1143000" indent="-228600">
                <a:defRPr sz="2200" b="1">
                  <a:solidFill>
                    <a:schemeClr val="bg1"/>
                  </a:solidFill>
                  <a:latin typeface="Arial-BoldMT" charset="0"/>
                  <a:ea typeface="新細明體" panose="02020500000000000000" pitchFamily="18" charset="-120"/>
                </a:defRPr>
              </a:lvl3pPr>
              <a:lvl4pPr marL="1600200" indent="-228600">
                <a:defRPr sz="2200" b="1">
                  <a:solidFill>
                    <a:schemeClr val="bg1"/>
                  </a:solidFill>
                  <a:latin typeface="Arial-BoldMT" charset="0"/>
                  <a:ea typeface="新細明體" panose="02020500000000000000" pitchFamily="18" charset="-120"/>
                </a:defRPr>
              </a:lvl4pPr>
              <a:lvl5pPr marL="2057400" indent="-228600">
                <a:defRPr sz="2200" b="1">
                  <a:solidFill>
                    <a:schemeClr val="bg1"/>
                  </a:solidFill>
                  <a:latin typeface="Arial-BoldMT" charset="0"/>
                  <a:ea typeface="新細明體" panose="02020500000000000000" pitchFamily="18" charset="-120"/>
                </a:defRPr>
              </a:lvl5pPr>
              <a:lvl6pPr marL="25146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6pPr>
              <a:lvl7pPr marL="29718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7pPr>
              <a:lvl8pPr marL="34290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8pPr>
              <a:lvl9pPr marL="3886200" indent="-228600" eaLnBrk="0" fontAlgn="base" hangingPunct="0">
                <a:spcBef>
                  <a:spcPct val="0"/>
                </a:spcBef>
                <a:spcAft>
                  <a:spcPct val="0"/>
                </a:spcAft>
                <a:defRPr sz="2200" b="1">
                  <a:solidFill>
                    <a:schemeClr val="bg1"/>
                  </a:solidFill>
                  <a:latin typeface="Arial-BoldMT" charset="0"/>
                  <a:ea typeface="新細明體" panose="02020500000000000000" pitchFamily="18" charset="-120"/>
                </a:defRPr>
              </a:lvl9pPr>
            </a:lstStyle>
            <a:p>
              <a:pPr algn="ctr" eaLnBrk="1" hangingPunct="1">
                <a:spcBef>
                  <a:spcPct val="50000"/>
                </a:spcBef>
              </a:pPr>
              <a:r>
                <a:rPr lang="en-US" altLang="zh-TW" sz="2400" b="0">
                  <a:solidFill>
                    <a:srgbClr val="292929"/>
                  </a:solidFill>
                  <a:latin typeface="標楷體" panose="02010601000101010101" pitchFamily="2" charset="-120"/>
                  <a:ea typeface="標楷體" panose="02010601000101010101" pitchFamily="2" charset="-120"/>
                </a:rPr>
                <a:t>ERP</a:t>
              </a:r>
              <a:r>
                <a:rPr lang="zh-TW" altLang="en-US" sz="2400" b="0">
                  <a:solidFill>
                    <a:srgbClr val="292929"/>
                  </a:solidFill>
                  <a:latin typeface="標楷體" panose="02010601000101010101" pitchFamily="2" charset="-120"/>
                  <a:ea typeface="標楷體" panose="02010601000101010101" pitchFamily="2" charset="-120"/>
                </a:rPr>
                <a:t>導入顧問師</a:t>
              </a:r>
            </a:p>
          </p:txBody>
        </p:sp>
      </p:grpSp>
      <p:sp>
        <p:nvSpPr>
          <p:cNvPr id="215060" name="Line 20">
            <a:extLst>
              <a:ext uri="{FF2B5EF4-FFF2-40B4-BE49-F238E27FC236}">
                <a16:creationId xmlns:a16="http://schemas.microsoft.com/office/drawing/2014/main" id="{A9F063B5-2094-2DBB-CAEE-CC6B8C054682}"/>
              </a:ext>
            </a:extLst>
          </p:cNvPr>
          <p:cNvSpPr>
            <a:spLocks noChangeShapeType="1"/>
          </p:cNvSpPr>
          <p:nvPr/>
        </p:nvSpPr>
        <p:spPr bwMode="auto">
          <a:xfrm>
            <a:off x="2438400" y="3500438"/>
            <a:ext cx="0" cy="83185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215061" name="Line 21">
            <a:extLst>
              <a:ext uri="{FF2B5EF4-FFF2-40B4-BE49-F238E27FC236}">
                <a16:creationId xmlns:a16="http://schemas.microsoft.com/office/drawing/2014/main" id="{E3C9D00D-BBB6-7317-61A6-A3B5DA3201F1}"/>
              </a:ext>
            </a:extLst>
          </p:cNvPr>
          <p:cNvSpPr>
            <a:spLocks noChangeShapeType="1"/>
          </p:cNvSpPr>
          <p:nvPr/>
        </p:nvSpPr>
        <p:spPr bwMode="auto">
          <a:xfrm>
            <a:off x="6629400" y="3500438"/>
            <a:ext cx="0" cy="831850"/>
          </a:xfrm>
          <a:prstGeom prst="line">
            <a:avLst/>
          </a:prstGeom>
          <a:noFill/>
          <a:ln w="57150">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grpSp>
        <p:nvGrpSpPr>
          <p:cNvPr id="7" name="Group 22">
            <a:extLst>
              <a:ext uri="{FF2B5EF4-FFF2-40B4-BE49-F238E27FC236}">
                <a16:creationId xmlns:a16="http://schemas.microsoft.com/office/drawing/2014/main" id="{78E809F8-2024-D985-1387-ED6E5FEDBFBD}"/>
              </a:ext>
            </a:extLst>
          </p:cNvPr>
          <p:cNvGrpSpPr>
            <a:grpSpLocks/>
          </p:cNvGrpSpPr>
          <p:nvPr/>
        </p:nvGrpSpPr>
        <p:grpSpPr bwMode="auto">
          <a:xfrm>
            <a:off x="2438400" y="2052638"/>
            <a:ext cx="4191000" cy="609600"/>
            <a:chOff x="1536" y="1728"/>
            <a:chExt cx="2640" cy="384"/>
          </a:xfrm>
        </p:grpSpPr>
        <p:sp>
          <p:nvSpPr>
            <p:cNvPr id="62476" name="Line 23">
              <a:extLst>
                <a:ext uri="{FF2B5EF4-FFF2-40B4-BE49-F238E27FC236}">
                  <a16:creationId xmlns:a16="http://schemas.microsoft.com/office/drawing/2014/main" id="{39607D62-FC34-D80B-AC0A-6BF9ECE23347}"/>
                </a:ext>
              </a:extLst>
            </p:cNvPr>
            <p:cNvSpPr>
              <a:spLocks noChangeShapeType="1"/>
            </p:cNvSpPr>
            <p:nvPr/>
          </p:nvSpPr>
          <p:spPr bwMode="auto">
            <a:xfrm flipH="1">
              <a:off x="1536" y="1728"/>
              <a:ext cx="1248" cy="384"/>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62477" name="Line 24">
              <a:extLst>
                <a:ext uri="{FF2B5EF4-FFF2-40B4-BE49-F238E27FC236}">
                  <a16:creationId xmlns:a16="http://schemas.microsoft.com/office/drawing/2014/main" id="{0E580176-1B22-BB98-B7B8-51259AD77959}"/>
                </a:ext>
              </a:extLst>
            </p:cNvPr>
            <p:cNvSpPr>
              <a:spLocks noChangeShapeType="1"/>
            </p:cNvSpPr>
            <p:nvPr/>
          </p:nvSpPr>
          <p:spPr bwMode="auto">
            <a:xfrm>
              <a:off x="2784" y="1728"/>
              <a:ext cx="1392" cy="384"/>
            </a:xfrm>
            <a:prstGeom prst="line">
              <a:avLst/>
            </a:prstGeom>
            <a:noFill/>
            <a:ln w="57150">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15060"/>
                                        </p:tgtEl>
                                        <p:attrNameLst>
                                          <p:attrName>style.visibility</p:attrName>
                                        </p:attrNameLst>
                                      </p:cBhvr>
                                      <p:to>
                                        <p:strVal val="visible"/>
                                      </p:to>
                                    </p:set>
                                    <p:animEffect transition="in" filter="blinds(horizontal)">
                                      <p:cBhvr>
                                        <p:cTn id="11" dur="500"/>
                                        <p:tgtEl>
                                          <p:spTgt spid="215060"/>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215061"/>
                                        </p:tgtEl>
                                        <p:attrNameLst>
                                          <p:attrName>style.visibility</p:attrName>
                                        </p:attrNameLst>
                                      </p:cBhvr>
                                      <p:to>
                                        <p:strVal val="visible"/>
                                      </p:to>
                                    </p:set>
                                    <p:animEffect transition="in" filter="blinds(horizontal)">
                                      <p:cBhvr>
                                        <p:cTn id="23" dur="500"/>
                                        <p:tgtEl>
                                          <p:spTgt spid="215061"/>
                                        </p:tgtEl>
                                      </p:cBhvr>
                                    </p:animEffect>
                                  </p:childTnLst>
                                </p:cTn>
                              </p:par>
                            </p:childTnLst>
                          </p:cTn>
                        </p:par>
                        <p:par>
                          <p:cTn id="24" fill="hold" nodeType="afterGroup">
                            <p:stCondLst>
                              <p:cond delay="2500"/>
                            </p:stCondLst>
                            <p:childTnLst>
                              <p:par>
                                <p:cTn id="25" presetID="3" presetClass="entr" presetSubtype="1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par>
                          <p:cTn id="28" fill="hold" nodeType="afterGroup">
                            <p:stCondLst>
                              <p:cond delay="3000"/>
                            </p:stCondLst>
                            <p:childTnLst>
                              <p:par>
                                <p:cTn id="29" presetID="3" presetClass="entr" presetSubtype="1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par>
                          <p:cTn id="32" fill="hold" nodeType="afterGroup">
                            <p:stCondLst>
                              <p:cond delay="3500"/>
                            </p:stCondLst>
                            <p:childTnLst>
                              <p:par>
                                <p:cTn id="33" presetID="3" presetClass="entr" presetSubtype="1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98EE426-DC74-65FA-06D0-D76EB0D7CAA6}"/>
              </a:ext>
            </a:extLst>
          </p:cNvPr>
          <p:cNvSpPr>
            <a:spLocks noGrp="1" noChangeArrowheads="1"/>
          </p:cNvSpPr>
          <p:nvPr>
            <p:ph type="title"/>
          </p:nvPr>
        </p:nvSpPr>
        <p:spPr/>
        <p:txBody>
          <a:bodyPr/>
          <a:lstStyle/>
          <a:p>
            <a:r>
              <a:rPr lang="en-US" altLang="zh-TW"/>
              <a:t>ERP </a:t>
            </a:r>
            <a:r>
              <a:rPr lang="zh-TW" altLang="en-US"/>
              <a:t>軟體上市沿革</a:t>
            </a:r>
          </a:p>
        </p:txBody>
      </p:sp>
      <p:sp>
        <p:nvSpPr>
          <p:cNvPr id="11267" name="Rectangle 3">
            <a:extLst>
              <a:ext uri="{FF2B5EF4-FFF2-40B4-BE49-F238E27FC236}">
                <a16:creationId xmlns:a16="http://schemas.microsoft.com/office/drawing/2014/main" id="{BB80E714-1D00-6C12-2134-346070D7907D}"/>
              </a:ext>
            </a:extLst>
          </p:cNvPr>
          <p:cNvSpPr>
            <a:spLocks noGrp="1" noChangeArrowheads="1"/>
          </p:cNvSpPr>
          <p:nvPr>
            <p:ph type="body" idx="1"/>
          </p:nvPr>
        </p:nvSpPr>
        <p:spPr/>
        <p:txBody>
          <a:bodyPr/>
          <a:lstStyle/>
          <a:p>
            <a:r>
              <a:rPr lang="zh-TW" altLang="en-US" dirty="0"/>
              <a:t>另一方面</a:t>
            </a:r>
            <a:r>
              <a:rPr lang="en-US" altLang="zh-TW" dirty="0"/>
              <a:t>, </a:t>
            </a:r>
            <a:r>
              <a:rPr lang="zh-TW" altLang="en-US" dirty="0"/>
              <a:t>很多</a:t>
            </a:r>
            <a:r>
              <a:rPr lang="en-US" altLang="zh-TW" dirty="0"/>
              <a:t>ERP</a:t>
            </a:r>
            <a:r>
              <a:rPr lang="zh-TW" altLang="en-US" dirty="0"/>
              <a:t>供應商所撰寫的軟體是由</a:t>
            </a:r>
          </a:p>
          <a:p>
            <a:pPr lvl="1"/>
            <a:r>
              <a:rPr lang="en-US" altLang="zh-TW" dirty="0">
                <a:highlight>
                  <a:srgbClr val="FFFF00"/>
                </a:highlight>
              </a:rPr>
              <a:t>MRP (</a:t>
            </a:r>
            <a:r>
              <a:rPr lang="en-US" altLang="zh-TW" b="0" dirty="0">
                <a:highlight>
                  <a:srgbClr val="FFFF00"/>
                </a:highlight>
              </a:rPr>
              <a:t>Material Requirements Planning</a:t>
            </a:r>
            <a:r>
              <a:rPr lang="en-US" altLang="zh-TW" dirty="0">
                <a:highlight>
                  <a:srgbClr val="FFFF00"/>
                </a:highlight>
              </a:rPr>
              <a:t>)</a:t>
            </a:r>
          </a:p>
          <a:p>
            <a:pPr lvl="1"/>
            <a:r>
              <a:rPr lang="en-US" altLang="zh-TW" dirty="0">
                <a:highlight>
                  <a:srgbClr val="FFFF00"/>
                </a:highlight>
              </a:rPr>
              <a:t>MRPII (Manufacturing Resource planning)</a:t>
            </a:r>
          </a:p>
          <a:p>
            <a:pPr lvl="1"/>
            <a:r>
              <a:rPr lang="zh-TW" altLang="en-US" dirty="0"/>
              <a:t>而演進到</a:t>
            </a:r>
            <a:r>
              <a:rPr lang="en-US" altLang="zh-TW" dirty="0"/>
              <a:t>ERP </a:t>
            </a:r>
          </a:p>
          <a:p>
            <a:pPr lvl="1"/>
            <a:r>
              <a:rPr lang="en-US" altLang="zh-TW" dirty="0"/>
              <a:t>ERPII</a:t>
            </a:r>
          </a:p>
          <a:p>
            <a:endParaRPr lang="en-US" altLang="zh-TW" dirty="0"/>
          </a:p>
        </p:txBody>
      </p:sp>
      <p:sp>
        <p:nvSpPr>
          <p:cNvPr id="3" name="文字方塊 2">
            <a:extLst>
              <a:ext uri="{FF2B5EF4-FFF2-40B4-BE49-F238E27FC236}">
                <a16:creationId xmlns:a16="http://schemas.microsoft.com/office/drawing/2014/main" id="{B85B3593-96A6-4ECB-1B25-F90A01DBEDFD}"/>
              </a:ext>
            </a:extLst>
          </p:cNvPr>
          <p:cNvSpPr txBox="1"/>
          <p:nvPr/>
        </p:nvSpPr>
        <p:spPr>
          <a:xfrm>
            <a:off x="1046830" y="4077072"/>
            <a:ext cx="7050340" cy="430887"/>
          </a:xfrm>
          <a:prstGeom prst="rect">
            <a:avLst/>
          </a:prstGeom>
          <a:noFill/>
        </p:spPr>
        <p:txBody>
          <a:bodyPr wrap="square">
            <a:spAutoFit/>
          </a:bodyPr>
          <a:lstStyle/>
          <a:p>
            <a:r>
              <a:rPr lang="zh-TW" altLang="en-US" dirty="0">
                <a:solidFill>
                  <a:srgbClr val="00B0F0"/>
                </a:solidFill>
                <a:highlight>
                  <a:srgbClr val="FFFF00"/>
                </a:highlight>
              </a:rPr>
              <a:t>https://www.youtube.com/watch?v=jIBDWXdx7R8</a:t>
            </a:r>
          </a:p>
        </p:txBody>
      </p:sp>
    </p:spTree>
  </p:cSld>
  <p:clrMapOvr>
    <a:masterClrMapping/>
  </p:clrMapOvr>
  <p:transition spd="med">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a:extLst>
              <a:ext uri="{FF2B5EF4-FFF2-40B4-BE49-F238E27FC236}">
                <a16:creationId xmlns:a16="http://schemas.microsoft.com/office/drawing/2014/main" id="{FF86E10E-725C-8C17-0FC9-73FB2EDB236E}"/>
              </a:ext>
            </a:extLst>
          </p:cNvPr>
          <p:cNvSpPr>
            <a:spLocks noGrp="1" noChangeArrowheads="1"/>
          </p:cNvSpPr>
          <p:nvPr>
            <p:ph type="title"/>
          </p:nvPr>
        </p:nvSpPr>
        <p:spPr/>
        <p:txBody>
          <a:bodyPr/>
          <a:lstStyle/>
          <a:p>
            <a:r>
              <a:rPr lang="en-US" altLang="zh-TW" dirty="0"/>
              <a:t>ERP </a:t>
            </a:r>
            <a:r>
              <a:rPr lang="zh-TW" altLang="en-US" dirty="0"/>
              <a:t>軟體上市順序</a:t>
            </a:r>
          </a:p>
        </p:txBody>
      </p:sp>
      <p:pic>
        <p:nvPicPr>
          <p:cNvPr id="12291" name="圖片 3" descr="1-3新.jpg">
            <a:extLst>
              <a:ext uri="{FF2B5EF4-FFF2-40B4-BE49-F238E27FC236}">
                <a16:creationId xmlns:a16="http://schemas.microsoft.com/office/drawing/2014/main" id="{A6F6A82B-6CAE-7DB7-C45C-8D77916709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785938"/>
            <a:ext cx="8143875"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59E12BC-536F-6731-AAD0-9BD2A01CAF13}"/>
              </a:ext>
            </a:extLst>
          </p:cNvPr>
          <p:cNvSpPr>
            <a:spLocks noGrp="1" noChangeArrowheads="1"/>
          </p:cNvSpPr>
          <p:nvPr>
            <p:ph type="title"/>
          </p:nvPr>
        </p:nvSpPr>
        <p:spPr/>
        <p:txBody>
          <a:bodyPr/>
          <a:lstStyle/>
          <a:p>
            <a:r>
              <a:rPr lang="en-US" altLang="zh-TW"/>
              <a:t>MRP</a:t>
            </a:r>
          </a:p>
        </p:txBody>
      </p:sp>
      <p:pic>
        <p:nvPicPr>
          <p:cNvPr id="13315" name="圖片 3" descr="1-4新.jpg">
            <a:extLst>
              <a:ext uri="{FF2B5EF4-FFF2-40B4-BE49-F238E27FC236}">
                <a16:creationId xmlns:a16="http://schemas.microsoft.com/office/drawing/2014/main" id="{4B9E60C2-F9E4-3FF2-F5F5-DABB41CDBC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813" y="785813"/>
            <a:ext cx="7143750"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5A2E3F9-AAE4-9D2E-AC72-10851F28C374}"/>
              </a:ext>
            </a:extLst>
          </p:cNvPr>
          <p:cNvSpPr>
            <a:spLocks noGrp="1" noChangeArrowheads="1"/>
          </p:cNvSpPr>
          <p:nvPr>
            <p:ph type="title"/>
          </p:nvPr>
        </p:nvSpPr>
        <p:spPr/>
        <p:txBody>
          <a:bodyPr/>
          <a:lstStyle/>
          <a:p>
            <a:r>
              <a:rPr lang="en-US" altLang="zh-TW" dirty="0"/>
              <a:t>MRPII</a:t>
            </a:r>
          </a:p>
        </p:txBody>
      </p:sp>
      <p:sp>
        <p:nvSpPr>
          <p:cNvPr id="14339" name="Rectangle 3">
            <a:extLst>
              <a:ext uri="{FF2B5EF4-FFF2-40B4-BE49-F238E27FC236}">
                <a16:creationId xmlns:a16="http://schemas.microsoft.com/office/drawing/2014/main" id="{CFFC8C1A-AC82-6E5A-45FE-1F47B93FE86C}"/>
              </a:ext>
            </a:extLst>
          </p:cNvPr>
          <p:cNvSpPr>
            <a:spLocks noGrp="1" noChangeArrowheads="1"/>
          </p:cNvSpPr>
          <p:nvPr>
            <p:ph type="body" idx="1"/>
          </p:nvPr>
        </p:nvSpPr>
        <p:spPr/>
        <p:txBody>
          <a:bodyPr/>
          <a:lstStyle/>
          <a:p>
            <a:pPr>
              <a:lnSpc>
                <a:spcPct val="80000"/>
              </a:lnSpc>
            </a:pPr>
            <a:r>
              <a:rPr lang="zh-TW" altLang="en-US" sz="2000" dirty="0">
                <a:highlight>
                  <a:srgbClr val="FFFF00"/>
                </a:highlight>
              </a:rPr>
              <a:t>需求預測</a:t>
            </a:r>
          </a:p>
          <a:p>
            <a:pPr>
              <a:lnSpc>
                <a:spcPct val="80000"/>
              </a:lnSpc>
            </a:pPr>
            <a:r>
              <a:rPr lang="zh-TW" altLang="en-US" sz="2000" dirty="0"/>
              <a:t>客戶訂單</a:t>
            </a:r>
          </a:p>
          <a:p>
            <a:pPr>
              <a:lnSpc>
                <a:spcPct val="80000"/>
              </a:lnSpc>
            </a:pPr>
            <a:r>
              <a:rPr lang="zh-TW" altLang="en-US" sz="2000" dirty="0">
                <a:highlight>
                  <a:srgbClr val="FFFF00"/>
                </a:highlight>
              </a:rPr>
              <a:t>生產規劃</a:t>
            </a:r>
            <a:r>
              <a:rPr lang="en-US" altLang="zh-TW" sz="2000" dirty="0">
                <a:highlight>
                  <a:srgbClr val="FFFF00"/>
                </a:highlight>
              </a:rPr>
              <a:t>/</a:t>
            </a:r>
            <a:r>
              <a:rPr lang="zh-TW" altLang="en-US" sz="2000" dirty="0">
                <a:highlight>
                  <a:srgbClr val="FFFF00"/>
                </a:highlight>
              </a:rPr>
              <a:t>主生產排程</a:t>
            </a:r>
          </a:p>
          <a:p>
            <a:pPr>
              <a:lnSpc>
                <a:spcPct val="80000"/>
              </a:lnSpc>
            </a:pPr>
            <a:r>
              <a:rPr lang="zh-TW" altLang="en-US" sz="2000" dirty="0">
                <a:highlight>
                  <a:srgbClr val="FFFF00"/>
                </a:highlight>
              </a:rPr>
              <a:t>生產結構</a:t>
            </a:r>
            <a:r>
              <a:rPr lang="en-US" altLang="zh-TW" sz="2000" dirty="0">
                <a:highlight>
                  <a:srgbClr val="FFFF00"/>
                </a:highlight>
              </a:rPr>
              <a:t>/</a:t>
            </a:r>
            <a:r>
              <a:rPr lang="zh-TW" altLang="en-US" sz="2000" dirty="0">
                <a:highlight>
                  <a:srgbClr val="FFFF00"/>
                </a:highlight>
              </a:rPr>
              <a:t>物料零件表處理</a:t>
            </a:r>
          </a:p>
          <a:p>
            <a:pPr>
              <a:lnSpc>
                <a:spcPct val="80000"/>
              </a:lnSpc>
            </a:pPr>
            <a:r>
              <a:rPr lang="zh-TW" altLang="en-US" sz="2000" dirty="0"/>
              <a:t>存貨控制</a:t>
            </a:r>
          </a:p>
          <a:p>
            <a:pPr>
              <a:lnSpc>
                <a:spcPct val="80000"/>
              </a:lnSpc>
            </a:pPr>
            <a:r>
              <a:rPr lang="zh-TW" altLang="en-US" sz="2000" dirty="0"/>
              <a:t>物料需求規劃</a:t>
            </a:r>
          </a:p>
          <a:p>
            <a:pPr>
              <a:lnSpc>
                <a:spcPct val="80000"/>
              </a:lnSpc>
            </a:pPr>
            <a:r>
              <a:rPr lang="zh-TW" altLang="en-US" sz="2000" dirty="0"/>
              <a:t>產能規劃</a:t>
            </a:r>
          </a:p>
          <a:p>
            <a:pPr>
              <a:lnSpc>
                <a:spcPct val="80000"/>
              </a:lnSpc>
            </a:pPr>
            <a:r>
              <a:rPr lang="zh-TW" altLang="en-US" sz="2000" dirty="0"/>
              <a:t>現場控制</a:t>
            </a:r>
          </a:p>
          <a:p>
            <a:pPr>
              <a:lnSpc>
                <a:spcPct val="80000"/>
              </a:lnSpc>
            </a:pPr>
            <a:r>
              <a:rPr lang="zh-TW" altLang="en-US" sz="2000" dirty="0"/>
              <a:t>採購</a:t>
            </a:r>
          </a:p>
          <a:p>
            <a:pPr>
              <a:lnSpc>
                <a:spcPct val="80000"/>
              </a:lnSpc>
            </a:pPr>
            <a:r>
              <a:rPr lang="zh-TW" altLang="en-US" sz="2000" dirty="0"/>
              <a:t>會計</a:t>
            </a:r>
          </a:p>
          <a:p>
            <a:pPr>
              <a:lnSpc>
                <a:spcPct val="80000"/>
              </a:lnSpc>
            </a:pPr>
            <a:r>
              <a:rPr lang="zh-TW" altLang="en-US" sz="2000" dirty="0"/>
              <a:t>財務分析</a:t>
            </a:r>
          </a:p>
        </p:txBody>
      </p:sp>
    </p:spTree>
  </p:cSld>
  <p:clrMapOvr>
    <a:masterClrMapping/>
  </p:clrMapOvr>
  <p:transition spd="med">
    <p:cover/>
  </p:transition>
</p:sld>
</file>

<file path=ppt/theme/theme1.xml><?xml version="1.0" encoding="utf-8"?>
<a:theme xmlns:a="http://schemas.openxmlformats.org/drawingml/2006/main" name="1_SAPWHITE">
  <a:themeElements>
    <a:clrScheme name="">
      <a:dk1>
        <a:srgbClr val="000000"/>
      </a:dk1>
      <a:lt1>
        <a:srgbClr val="FFFFFF"/>
      </a:lt1>
      <a:dk2>
        <a:srgbClr val="000000"/>
      </a:dk2>
      <a:lt2>
        <a:srgbClr val="CECECE"/>
      </a:lt2>
      <a:accent1>
        <a:srgbClr val="A4AACE"/>
      </a:accent1>
      <a:accent2>
        <a:srgbClr val="EFEFDE"/>
      </a:accent2>
      <a:accent3>
        <a:srgbClr val="FFFFFF"/>
      </a:accent3>
      <a:accent4>
        <a:srgbClr val="000000"/>
      </a:accent4>
      <a:accent5>
        <a:srgbClr val="CFD2E3"/>
      </a:accent5>
      <a:accent6>
        <a:srgbClr val="D9D9C9"/>
      </a:accent6>
      <a:hlink>
        <a:srgbClr val="273C83"/>
      </a:hlink>
      <a:folHlink>
        <a:srgbClr val="5997B9"/>
      </a:folHlink>
    </a:clrScheme>
    <a:fontScheme name="1_SAPWHITE">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sm" len="sm"/>
          <a:tailEnd type="none" w="sm" len="sm"/>
        </a:ln>
        <a:effectLst/>
      </a:spPr>
      <a:bodyPr vert="horz" wrap="square" lIns="0" tIns="0" rIns="0" bIns="0" numCol="1" anchor="t" anchorCtr="0" compatLnSpc="1">
        <a:prstTxWarp prst="textNoShape">
          <a:avLst/>
        </a:prstTxWarp>
      </a:bodyPr>
      <a:lstStyle>
        <a:defPPr marL="400050" marR="0" indent="-581025" algn="l" defTabSz="687388" rtl="0" eaLnBrk="0" fontAlgn="base" latinLnBrk="0" hangingPunct="0">
          <a:lnSpc>
            <a:spcPct val="90000"/>
          </a:lnSpc>
          <a:spcBef>
            <a:spcPct val="0"/>
          </a:spcBef>
          <a:spcAft>
            <a:spcPct val="50000"/>
          </a:spcAft>
          <a:buClr>
            <a:srgbClr val="273C82"/>
          </a:buClr>
          <a:buSzPct val="100000"/>
          <a:buFont typeface="Wingdings" pitchFamily="2" charset="2"/>
          <a:buChar char="Ø"/>
          <a:tabLst/>
          <a:defRPr kumimoji="0" lang="zh-TW" altLang="en-US" sz="2200" b="1" i="0" u="none" strike="noStrike" cap="none" normalizeH="0" baseline="0" smtClean="0">
            <a:ln>
              <a:noFill/>
            </a:ln>
            <a:solidFill>
              <a:schemeClr val="bg1"/>
            </a:solidFill>
            <a:effectLst/>
            <a:latin typeface="Arial-BoldMT" charset="0"/>
            <a:ea typeface="新細明體" pitchFamily="18" charset="-120"/>
          </a:defRPr>
        </a:defPPr>
      </a:lstStyle>
    </a:spDef>
    <a:lnDef>
      <a:spPr bwMode="auto">
        <a:xfrm>
          <a:off x="0" y="0"/>
          <a:ext cx="1" cy="1"/>
        </a:xfrm>
        <a:custGeom>
          <a:avLst/>
          <a:gdLst/>
          <a:ahLst/>
          <a:cxnLst/>
          <a:rect l="0" t="0" r="0" b="0"/>
          <a:pathLst/>
        </a:custGeom>
        <a:noFill/>
        <a:ln w="12700" cap="flat" cmpd="sng" algn="ctr">
          <a:noFill/>
          <a:prstDash val="solid"/>
          <a:round/>
          <a:headEnd type="none" w="sm" len="sm"/>
          <a:tailEnd type="none" w="sm" len="sm"/>
        </a:ln>
        <a:effectLst/>
      </a:spPr>
      <a:bodyPr vert="horz" wrap="square" lIns="0" tIns="0" rIns="0" bIns="0" numCol="1" anchor="t" anchorCtr="0" compatLnSpc="1">
        <a:prstTxWarp prst="textNoShape">
          <a:avLst/>
        </a:prstTxWarp>
      </a:bodyPr>
      <a:lstStyle>
        <a:defPPr marL="400050" marR="0" indent="-581025" algn="l" defTabSz="687388" rtl="0" eaLnBrk="0" fontAlgn="base" latinLnBrk="0" hangingPunct="0">
          <a:lnSpc>
            <a:spcPct val="90000"/>
          </a:lnSpc>
          <a:spcBef>
            <a:spcPct val="0"/>
          </a:spcBef>
          <a:spcAft>
            <a:spcPct val="50000"/>
          </a:spcAft>
          <a:buClr>
            <a:srgbClr val="273C82"/>
          </a:buClr>
          <a:buSzPct val="100000"/>
          <a:buFont typeface="Wingdings" pitchFamily="2" charset="2"/>
          <a:buChar char="Ø"/>
          <a:tabLst/>
          <a:defRPr kumimoji="0" lang="zh-TW" altLang="en-US" sz="2200" b="1" i="0" u="none" strike="noStrike" cap="none" normalizeH="0" baseline="0" smtClean="0">
            <a:ln>
              <a:noFill/>
            </a:ln>
            <a:solidFill>
              <a:schemeClr val="bg1"/>
            </a:solidFill>
            <a:effectLst/>
            <a:latin typeface="Arial-BoldMT" charset="0"/>
            <a:ea typeface="新細明體" pitchFamily="18" charset="-120"/>
          </a:defRPr>
        </a:defPPr>
      </a:lstStyle>
    </a:lnDef>
  </a:objectDefaults>
  <a:extraClrSchemeLst>
    <a:extraClrScheme>
      <a:clrScheme name="1_SAPWHI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APWHI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APWHI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APWHI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APWHI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APWHI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APWHI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0F7850B_ch02</Template>
  <TotalTime>4753</TotalTime>
  <Words>1641</Words>
  <Application>Microsoft Macintosh PowerPoint</Application>
  <PresentationFormat>如螢幕大小 (4:3)</PresentationFormat>
  <Paragraphs>248</Paragraphs>
  <Slides>54</Slides>
  <Notes>0</Notes>
  <HiddenSlides>0</HiddenSlides>
  <MMClips>0</MMClips>
  <ScaleCrop>false</ScaleCrop>
  <HeadingPairs>
    <vt:vector size="8" baseType="variant">
      <vt:variant>
        <vt:lpstr>使用字型</vt:lpstr>
      </vt:variant>
      <vt:variant>
        <vt:i4>6</vt:i4>
      </vt:variant>
      <vt:variant>
        <vt:lpstr>佈景主題</vt:lpstr>
      </vt:variant>
      <vt:variant>
        <vt:i4>1</vt:i4>
      </vt:variant>
      <vt:variant>
        <vt:lpstr>內嵌 OLE 伺服程式</vt:lpstr>
      </vt:variant>
      <vt:variant>
        <vt:i4>3</vt:i4>
      </vt:variant>
      <vt:variant>
        <vt:lpstr>投影片標題</vt:lpstr>
      </vt:variant>
      <vt:variant>
        <vt:i4>54</vt:i4>
      </vt:variant>
    </vt:vector>
  </HeadingPairs>
  <TitlesOfParts>
    <vt:vector size="64" baseType="lpstr">
      <vt:lpstr>標楷體</vt:lpstr>
      <vt:lpstr>Arial-BoldMT</vt:lpstr>
      <vt:lpstr>YouTube Sans</vt:lpstr>
      <vt:lpstr>Arial</vt:lpstr>
      <vt:lpstr>Times New Roman</vt:lpstr>
      <vt:lpstr>Wingdings</vt:lpstr>
      <vt:lpstr>1_SAPWHITE</vt:lpstr>
      <vt:lpstr>點陣圖影像</vt:lpstr>
      <vt:lpstr>文件</vt:lpstr>
      <vt:lpstr>Visio</vt:lpstr>
      <vt:lpstr>PowerPoint 簡報</vt:lpstr>
      <vt:lpstr>ERP導論總圖</vt:lpstr>
      <vt:lpstr>簡報大綱</vt:lpstr>
      <vt:lpstr>沿革</vt:lpstr>
      <vt:lpstr>企業內的資訊系統孤島</vt:lpstr>
      <vt:lpstr>ERP 軟體上市沿革</vt:lpstr>
      <vt:lpstr>ERP 軟體上市順序</vt:lpstr>
      <vt:lpstr>MRP</vt:lpstr>
      <vt:lpstr>MRPII</vt:lpstr>
      <vt:lpstr>ERP 定義</vt:lpstr>
      <vt:lpstr>ERP 特色</vt:lpstr>
      <vt:lpstr>整合與即時資訊的重要性</vt:lpstr>
      <vt:lpstr>ERP 系統整合資訊孤島</vt:lpstr>
      <vt:lpstr>常見ERP 功能模組</vt:lpstr>
      <vt:lpstr>ERP系統中流程關係</vt:lpstr>
      <vt:lpstr>ERP 系統將資料存於同一資料庫的表格中</vt:lpstr>
      <vt:lpstr>簡報大綱</vt:lpstr>
      <vt:lpstr>ERP 系統效益</vt:lpstr>
      <vt:lpstr>跨部門整合的銷售流程</vt:lpstr>
      <vt:lpstr>台灣代工廠的反應時間常很短</vt:lpstr>
      <vt:lpstr>包含生產與原料採購的流程</vt:lpstr>
      <vt:lpstr>ERP可能效益</vt:lpstr>
      <vt:lpstr>ERP可能效益—案例說明</vt:lpstr>
      <vt:lpstr>那些企業可能使用ERP</vt:lpstr>
      <vt:lpstr>ERP發揮績效前提</vt:lpstr>
      <vt:lpstr>ERP發揮績效前提—三大要素</vt:lpstr>
      <vt:lpstr>簡報大綱</vt:lpstr>
      <vt:lpstr>ERP導入專案各階段</vt:lpstr>
      <vt:lpstr>(補充)何時適合導入ERP?</vt:lpstr>
      <vt:lpstr>(補充)軟體公司選擇</vt:lpstr>
      <vt:lpstr>(補充)顧問公司挑選考量要件 </vt:lpstr>
      <vt:lpstr>ERP導入兩大重點</vt:lpstr>
      <vt:lpstr>系統導入步驟</vt:lpstr>
      <vt:lpstr>ERP導入專案組織圖</vt:lpstr>
      <vt:lpstr>(補充)跨步驟專案活動</vt:lpstr>
      <vt:lpstr>企業轉變的過程 – 持續改善</vt:lpstr>
      <vt:lpstr>(補充)常被提到的關鍵成功因素</vt:lpstr>
      <vt:lpstr>簡報大綱</vt:lpstr>
      <vt:lpstr>ERP 系統所需基本技術</vt:lpstr>
      <vt:lpstr>ERP系統架構設計—採多層式主從架構</vt:lpstr>
      <vt:lpstr>簡報大綱</vt:lpstr>
      <vt:lpstr>(補充)Classification of MIS Systems</vt:lpstr>
      <vt:lpstr>ERP’s Position in the MIS Hierarchy</vt:lpstr>
      <vt:lpstr>(補充)ERPII 中的流程導向系統</vt:lpstr>
      <vt:lpstr>顧客關係管理(CRM)</vt:lpstr>
      <vt:lpstr>先進規劃與排程(APS)</vt:lpstr>
      <vt:lpstr>先進規劃與排程(APS)</vt:lpstr>
      <vt:lpstr>商業智慧(BI) — OLAP工具</vt:lpstr>
      <vt:lpstr>商業智慧(BI) – 資料市集(Data Mart)</vt:lpstr>
      <vt:lpstr>以 ERP 為基礎的企業e化 (eBusiness)</vt:lpstr>
      <vt:lpstr>結論</vt:lpstr>
      <vt:lpstr>　　       (補充) 中華ＥＲＰ學會簡介</vt:lpstr>
      <vt:lpstr>(補充) 認證起緣</vt:lpstr>
      <vt:lpstr>(補充) 檢定考試結構</vt:lpstr>
    </vt:vector>
  </TitlesOfParts>
  <Company>National Central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ERP and It’s Implementation Issues</dc:title>
  <dc:creator>Ping-Yu Hsu</dc:creator>
  <cp:lastModifiedBy>賴佳瑜</cp:lastModifiedBy>
  <cp:revision>131</cp:revision>
  <cp:lastPrinted>2000-04-12T14:08:21Z</cp:lastPrinted>
  <dcterms:created xsi:type="dcterms:W3CDTF">2000-06-10T00:43:23Z</dcterms:created>
  <dcterms:modified xsi:type="dcterms:W3CDTF">2022-09-18T13:01:59Z</dcterms:modified>
</cp:coreProperties>
</file>